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1" r:id="rId3"/>
    <p:sldId id="317" r:id="rId4"/>
    <p:sldId id="309" r:id="rId5"/>
    <p:sldId id="303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8379B-E40A-46FE-AB2F-600FF187BA09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5389B-B53A-4E77-8E2D-E45CE25508A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87624" y="1796623"/>
            <a:ext cx="6534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/>
              <a:t>SULLE ORME </a:t>
            </a:r>
            <a:r>
              <a:rPr lang="it-IT" sz="3600" b="1" dirty="0" err="1" smtClean="0"/>
              <a:t>DI</a:t>
            </a:r>
            <a:r>
              <a:rPr lang="it-IT" sz="3600" b="1" dirty="0" smtClean="0"/>
              <a:t> GESU’,</a:t>
            </a:r>
          </a:p>
          <a:p>
            <a:pPr algn="ctr"/>
            <a:r>
              <a:rPr lang="it-IT" sz="3600" b="1" dirty="0" smtClean="0"/>
              <a:t> IL PERFETTO COMUNICATORE</a:t>
            </a:r>
            <a:endParaRPr lang="it-IT" sz="3600" b="1" dirty="0"/>
          </a:p>
        </p:txBody>
      </p:sp>
      <p:sp>
        <p:nvSpPr>
          <p:cNvPr id="6" name="Rettangolo 5"/>
          <p:cNvSpPr/>
          <p:nvPr/>
        </p:nvSpPr>
        <p:spPr>
          <a:xfrm>
            <a:off x="1259632" y="5445224"/>
            <a:ext cx="6534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 smtClean="0"/>
              <a:t>Apostolato Biblico Faenza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28596" y="785795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 smtClean="0"/>
              <a:t>L’ascolto educativo</a:t>
            </a:r>
          </a:p>
          <a:p>
            <a:pPr lvl="0"/>
            <a:endParaRPr lang="it-IT" sz="2400" b="1" dirty="0" smtClean="0"/>
          </a:p>
          <a:p>
            <a:pPr lvl="0"/>
            <a:r>
              <a:rPr lang="it-IT" sz="2400" dirty="0" smtClean="0"/>
              <a:t>Maria è seduta ai piedi del Maestro:</a:t>
            </a:r>
          </a:p>
          <a:p>
            <a:pPr lvl="0"/>
            <a:r>
              <a:rPr lang="it-IT" sz="3200" b="1" i="1" dirty="0" smtClean="0"/>
              <a:t>ubbidienza</a:t>
            </a:r>
          </a:p>
          <a:p>
            <a:pPr lvl="0"/>
            <a:endParaRPr lang="it-IT" sz="2400" dirty="0" smtClean="0"/>
          </a:p>
          <a:p>
            <a:pPr lvl="0"/>
            <a:endParaRPr lang="it-IT" sz="2400" dirty="0" smtClean="0"/>
          </a:p>
          <a:p>
            <a:pPr lvl="0"/>
            <a:endParaRPr lang="it-IT" sz="2000" dirty="0" smtClean="0"/>
          </a:p>
          <a:p>
            <a:pPr marL="457200" lvl="0" indent="-457200"/>
            <a:endParaRPr lang="it-IT" sz="2400" dirty="0" smtClean="0"/>
          </a:p>
          <a:p>
            <a:endParaRPr lang="it-IT" sz="2000" b="1" dirty="0" smtClean="0"/>
          </a:p>
        </p:txBody>
      </p:sp>
      <p:pic>
        <p:nvPicPr>
          <p:cNvPr id="68610" name="Picture 2" descr="http://www.eticamente.net/wp-content/uploads/2011/09/fiduc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857496"/>
            <a:ext cx="5286412" cy="3510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28596" y="785795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 smtClean="0"/>
              <a:t>L’ascolto educativo</a:t>
            </a:r>
          </a:p>
          <a:p>
            <a:pPr lvl="0"/>
            <a:endParaRPr lang="it-IT" sz="2400" b="1" dirty="0" smtClean="0"/>
          </a:p>
          <a:p>
            <a:pPr lvl="0"/>
            <a:r>
              <a:rPr lang="it-IT" sz="2400" dirty="0" smtClean="0"/>
              <a:t>Maria è seduta ai piedi del Maestro:</a:t>
            </a:r>
          </a:p>
          <a:p>
            <a:pPr lvl="0"/>
            <a:r>
              <a:rPr lang="it-IT" sz="3200" b="1" i="1" dirty="0" smtClean="0"/>
              <a:t>disciplina</a:t>
            </a:r>
          </a:p>
          <a:p>
            <a:pPr lvl="0"/>
            <a:endParaRPr lang="it-IT" sz="2400" dirty="0" smtClean="0"/>
          </a:p>
          <a:p>
            <a:pPr lvl="0"/>
            <a:endParaRPr lang="it-IT" sz="2400" dirty="0" smtClean="0"/>
          </a:p>
          <a:p>
            <a:pPr lvl="0"/>
            <a:endParaRPr lang="it-IT" sz="2000" dirty="0" smtClean="0"/>
          </a:p>
          <a:p>
            <a:pPr marL="457200" lvl="0" indent="-457200"/>
            <a:endParaRPr lang="it-IT" sz="2400" dirty="0" smtClean="0"/>
          </a:p>
          <a:p>
            <a:endParaRPr lang="it-IT" sz="2000" b="1" dirty="0" smtClean="0"/>
          </a:p>
        </p:txBody>
      </p:sp>
      <p:pic>
        <p:nvPicPr>
          <p:cNvPr id="70658" name="Picture 2" descr="http://alessandroguidi.files.wordpress.com/2012/02/equilibri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285992"/>
            <a:ext cx="4286280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sellaDiTesto 3"/>
          <p:cNvSpPr txBox="1">
            <a:spLocks noChangeArrowheads="1"/>
          </p:cNvSpPr>
          <p:nvPr/>
        </p:nvSpPr>
        <p:spPr bwMode="auto">
          <a:xfrm>
            <a:off x="250825" y="333375"/>
            <a:ext cx="84978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i="1" dirty="0">
                <a:latin typeface="Calibri" pitchFamily="34" charset="0"/>
              </a:rPr>
              <a:t>“</a:t>
            </a:r>
            <a:r>
              <a:rPr lang="it-IT" sz="2400" b="1" i="1" dirty="0" err="1">
                <a:latin typeface="Calibri" pitchFamily="34" charset="0"/>
              </a:rPr>
              <a:t>Gaude</a:t>
            </a:r>
            <a:r>
              <a:rPr lang="it-IT" sz="2400" b="1" i="1" dirty="0">
                <a:latin typeface="Calibri" pitchFamily="34" charset="0"/>
              </a:rPr>
              <a:t>, </a:t>
            </a:r>
            <a:r>
              <a:rPr lang="it-IT" sz="2400" b="1" i="1" dirty="0" err="1">
                <a:latin typeface="Calibri" pitchFamily="34" charset="0"/>
              </a:rPr>
              <a:t>Virgo</a:t>
            </a:r>
            <a:r>
              <a:rPr lang="it-IT" sz="2400" b="1" i="1" dirty="0">
                <a:latin typeface="Calibri" pitchFamily="34" charset="0"/>
              </a:rPr>
              <a:t> Mater </a:t>
            </a:r>
            <a:r>
              <a:rPr lang="it-IT" sz="2400" b="1" i="1" dirty="0" err="1">
                <a:latin typeface="Calibri" pitchFamily="34" charset="0"/>
              </a:rPr>
              <a:t>Christi</a:t>
            </a:r>
            <a:r>
              <a:rPr lang="it-IT" sz="2400" b="1" i="1" dirty="0">
                <a:latin typeface="Calibri" pitchFamily="34" charset="0"/>
              </a:rPr>
              <a:t>,</a:t>
            </a:r>
            <a:r>
              <a:rPr lang="it-IT" sz="2400" b="1" i="1" dirty="0" err="1">
                <a:latin typeface="Calibri" pitchFamily="34" charset="0"/>
              </a:rPr>
              <a:t>Quae</a:t>
            </a:r>
            <a:r>
              <a:rPr lang="it-IT" sz="2400" b="1" i="1" dirty="0">
                <a:latin typeface="Calibri" pitchFamily="34" charset="0"/>
              </a:rPr>
              <a:t> per </a:t>
            </a:r>
            <a:r>
              <a:rPr lang="it-IT" sz="2400" b="1" i="1" dirty="0" err="1">
                <a:latin typeface="Calibri" pitchFamily="34" charset="0"/>
              </a:rPr>
              <a:t>aurem</a:t>
            </a:r>
            <a:r>
              <a:rPr lang="it-IT" sz="2400" b="1" i="1" dirty="0">
                <a:latin typeface="Calibri" pitchFamily="34" charset="0"/>
              </a:rPr>
              <a:t> Concepisti”</a:t>
            </a:r>
          </a:p>
          <a:p>
            <a:pPr algn="ctr"/>
            <a:r>
              <a:rPr lang="it-IT" b="1" dirty="0">
                <a:latin typeface="Calibri" pitchFamily="34" charset="0"/>
              </a:rPr>
              <a:t>Messale di Salisburgo</a:t>
            </a:r>
            <a:r>
              <a:rPr lang="it-IT" sz="2400" b="1" i="1" dirty="0">
                <a:latin typeface="Calibri" pitchFamily="34" charset="0"/>
              </a:rPr>
              <a:t> </a:t>
            </a:r>
          </a:p>
        </p:txBody>
      </p:sp>
      <p:sp>
        <p:nvSpPr>
          <p:cNvPr id="2051" name="CasellaDiTesto 4"/>
          <p:cNvSpPr txBox="1">
            <a:spLocks noChangeArrowheads="1"/>
          </p:cNvSpPr>
          <p:nvPr/>
        </p:nvSpPr>
        <p:spPr bwMode="auto">
          <a:xfrm>
            <a:off x="500034" y="5643578"/>
            <a:ext cx="832170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i="1" dirty="0">
                <a:latin typeface="Calibri" pitchFamily="34" charset="0"/>
              </a:rPr>
              <a:t>“Rallegrati, Vergine Madre di Cristo</a:t>
            </a:r>
            <a:r>
              <a:rPr lang="it-IT" sz="2400" b="1" i="1" dirty="0" smtClean="0">
                <a:latin typeface="Calibri" pitchFamily="34" charset="0"/>
              </a:rPr>
              <a:t>, che </a:t>
            </a:r>
            <a:r>
              <a:rPr lang="it-IT" sz="2400" b="1" i="1" dirty="0">
                <a:latin typeface="Calibri" pitchFamily="34" charset="0"/>
              </a:rPr>
              <a:t>hai concepito attraverso l’orecchio”</a:t>
            </a:r>
          </a:p>
        </p:txBody>
      </p:sp>
      <p:pic>
        <p:nvPicPr>
          <p:cNvPr id="2052" name="Picture 2" descr="http://sandomenicodifiesole.op.org/graphics/santi/B.Angelico/ANG_Annunciaz_Corto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714488"/>
            <a:ext cx="41624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ttp://www.stpauls.it/madre/0703md/images/0703md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71612"/>
            <a:ext cx="2827338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71472" y="500042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24</a:t>
            </a:r>
            <a:r>
              <a:rPr lang="it-IT" sz="2800" dirty="0" smtClean="0"/>
              <a:t> Perciò chiunque ascolta queste mie parole e le mette in pratica, è simile a un uomo saggio che ha costruito la sua casa sulla roccia. </a:t>
            </a:r>
            <a:r>
              <a:rPr lang="it-IT" sz="2800" b="1" dirty="0" smtClean="0"/>
              <a:t>25</a:t>
            </a:r>
            <a:r>
              <a:rPr lang="it-IT" sz="2800" dirty="0" smtClean="0"/>
              <a:t> Cadde la pioggia, strariparono i fiumi, soffiarono i venti e si abbatterono su quella casa, ed essa non cadde, perché era fondata sopra la roccia. </a:t>
            </a:r>
            <a:r>
              <a:rPr lang="it-IT" sz="2800" b="1" dirty="0" smtClean="0"/>
              <a:t>26</a:t>
            </a:r>
            <a:r>
              <a:rPr lang="it-IT" sz="2800" dirty="0" smtClean="0"/>
              <a:t> Chiunque ascolta queste mie parole e non le mette in pratica, è simile a un uomo stolto che ha costruito la sua casa sulla sabbia. </a:t>
            </a:r>
            <a:r>
              <a:rPr lang="it-IT" sz="2800" b="1" dirty="0" smtClean="0"/>
              <a:t>27</a:t>
            </a:r>
            <a:r>
              <a:rPr lang="it-IT" sz="2800" dirty="0" smtClean="0"/>
              <a:t> Cadde la pioggia, strariparono i fiumi, soffiarono i venti e si abbatterono su quella casa, ed essa cadde, e la sua rovina fu grande</a:t>
            </a:r>
            <a:r>
              <a:rPr lang="it-IT" sz="2800" dirty="0" smtClean="0"/>
              <a:t>».</a:t>
            </a:r>
            <a:r>
              <a:rPr lang="it-IT" sz="2800" b="1" dirty="0" smtClean="0"/>
              <a:t> </a:t>
            </a:r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Matteo </a:t>
            </a:r>
            <a:r>
              <a:rPr lang="it-IT" sz="2800" b="1" dirty="0" smtClean="0"/>
              <a:t>7,24-27</a:t>
            </a:r>
          </a:p>
          <a:p>
            <a:endParaRPr lang="it-IT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28596" y="714356"/>
            <a:ext cx="37147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 smtClean="0"/>
              <a:t>       Linee educative</a:t>
            </a:r>
          </a:p>
          <a:p>
            <a:pPr lvl="0"/>
            <a:endParaRPr lang="it-IT" sz="2000" dirty="0" smtClean="0"/>
          </a:p>
          <a:p>
            <a:pPr marL="457200" lvl="0"/>
            <a:r>
              <a:rPr lang="it-IT" sz="2400" dirty="0" smtClean="0"/>
              <a:t>Dall’ascoltare al mettere in pratica</a:t>
            </a:r>
          </a:p>
          <a:p>
            <a:pPr marL="457200" lvl="0"/>
            <a:endParaRPr lang="it-IT" sz="2400" dirty="0" smtClean="0"/>
          </a:p>
          <a:p>
            <a:pPr marL="457200" lvl="0"/>
            <a:r>
              <a:rPr lang="it-IT" sz="2400" dirty="0" smtClean="0"/>
              <a:t>In ottica evangelica </a:t>
            </a:r>
            <a:r>
              <a:rPr lang="it-IT" sz="2400" b="1" i="1" dirty="0" smtClean="0"/>
              <a:t>prima ti fidi</a:t>
            </a:r>
            <a:r>
              <a:rPr lang="it-IT" sz="2400" dirty="0" smtClean="0"/>
              <a:t> e così puoi agire</a:t>
            </a:r>
          </a:p>
          <a:p>
            <a:pPr marL="457200" lvl="0"/>
            <a:endParaRPr lang="it-IT" sz="2400" dirty="0" smtClean="0"/>
          </a:p>
          <a:p>
            <a:pPr marL="457200" lvl="0"/>
            <a:r>
              <a:rPr lang="it-IT" sz="2400" dirty="0" smtClean="0"/>
              <a:t>Rispetto all’abitudine comune: prima faccio, vedo i risultati e poi vedrò se fidarmi di te.</a:t>
            </a:r>
            <a:endParaRPr lang="it-IT" sz="2000" dirty="0" smtClean="0"/>
          </a:p>
        </p:txBody>
      </p:sp>
      <p:pic>
        <p:nvPicPr>
          <p:cNvPr id="72706" name="Picture 2" descr="http://www.tragicomico.it/wp-content/uploads/2013/12/avere-fiducia-coraggi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214554"/>
            <a:ext cx="442649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187624" y="533573"/>
            <a:ext cx="698477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1400" dirty="0" smtClean="0"/>
          </a:p>
          <a:p>
            <a:pPr algn="ctr"/>
            <a:r>
              <a:rPr lang="it-IT" dirty="0" smtClean="0"/>
              <a:t>TERZA SERATA</a:t>
            </a:r>
            <a:endParaRPr lang="it-IT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3600" dirty="0" smtClean="0"/>
          </a:p>
          <a:p>
            <a:pPr algn="ctr"/>
            <a:endParaRPr lang="it-IT" sz="3600" dirty="0" smtClean="0"/>
          </a:p>
          <a:p>
            <a:pPr algn="ctr"/>
            <a:r>
              <a:rPr lang="it-IT" sz="4400" dirty="0" smtClean="0"/>
              <a:t>Gesù insegna</a:t>
            </a:r>
            <a:endParaRPr lang="it-IT" sz="4400" dirty="0" smtClean="0"/>
          </a:p>
          <a:p>
            <a:pPr algn="ctr"/>
            <a:r>
              <a:rPr lang="it-IT" sz="4400" dirty="0" smtClean="0"/>
              <a:t>La comunicazione </a:t>
            </a:r>
            <a:r>
              <a:rPr lang="it-IT" sz="4400" dirty="0" smtClean="0"/>
              <a:t>educativa</a:t>
            </a:r>
            <a:endParaRPr lang="it-IT" sz="4400" dirty="0"/>
          </a:p>
        </p:txBody>
      </p:sp>
      <p:pic>
        <p:nvPicPr>
          <p:cNvPr id="40962" name="Picture 2" descr="http://www.ilsussidiario.net/img/FOTOLIA/adultoR375_07lug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357298"/>
            <a:ext cx="4929222" cy="33518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00100" y="1214422"/>
            <a:ext cx="70723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6000" i="1" dirty="0" smtClean="0"/>
              <a:t>e – </a:t>
            </a:r>
            <a:r>
              <a:rPr lang="it-IT" sz="6000" i="1" dirty="0" err="1" smtClean="0"/>
              <a:t>dùcere</a:t>
            </a:r>
            <a:r>
              <a:rPr lang="it-IT" sz="6000" i="1" dirty="0" smtClean="0"/>
              <a:t>:</a:t>
            </a:r>
          </a:p>
          <a:p>
            <a:pPr algn="ctr"/>
            <a:r>
              <a:rPr lang="it-IT" sz="6000" dirty="0" smtClean="0"/>
              <a:t>c</a:t>
            </a:r>
            <a:r>
              <a:rPr lang="it-IT" sz="6000" dirty="0" smtClean="0"/>
              <a:t>ondurre </a:t>
            </a:r>
            <a:r>
              <a:rPr lang="it-IT" sz="6000" dirty="0" err="1" smtClean="0"/>
              <a:t>da_</a:t>
            </a:r>
            <a:r>
              <a:rPr lang="it-IT" sz="6000" dirty="0" smtClean="0"/>
              <a:t>  </a:t>
            </a:r>
            <a:r>
              <a:rPr lang="it-IT" sz="6000" dirty="0" err="1" smtClean="0"/>
              <a:t>a_</a:t>
            </a:r>
            <a:r>
              <a:rPr lang="it-IT" sz="6000" dirty="0" smtClean="0"/>
              <a:t> </a:t>
            </a:r>
            <a:endParaRPr lang="it-IT" sz="6000" dirty="0" smtClean="0"/>
          </a:p>
        </p:txBody>
      </p:sp>
      <p:pic>
        <p:nvPicPr>
          <p:cNvPr id="58370" name="Picture 2" descr="http://www.inma.org/blogs/culture-change/assets/content/Knoll-From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643314"/>
            <a:ext cx="5000660" cy="2432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476672"/>
            <a:ext cx="83529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2400" dirty="0" smtClean="0"/>
              <a:t>Gli si avvicinarono Giacomo e Giovanni, i figli di </a:t>
            </a:r>
            <a:r>
              <a:rPr lang="it-IT" sz="2400" dirty="0" err="1" smtClean="0"/>
              <a:t>Zebedeo</a:t>
            </a:r>
            <a:r>
              <a:rPr lang="it-IT" sz="2400" dirty="0" smtClean="0"/>
              <a:t>, dicendogli: "Maestro, vogliamo che tu faccia per noi quello che ti chiederemo". </a:t>
            </a:r>
            <a:r>
              <a:rPr lang="it-IT" sz="2400" baseline="30000" dirty="0" smtClean="0"/>
              <a:t>36</a:t>
            </a:r>
            <a:r>
              <a:rPr lang="it-IT" sz="2400" dirty="0" smtClean="0"/>
              <a:t>Egli disse loro: "Che cosa volete che io faccia per voi?". Gli risposero: "Concedici di sedere, nella tua gloria, uno alla tua destra e uno alla tua sinistra". </a:t>
            </a:r>
          </a:p>
          <a:p>
            <a:r>
              <a:rPr lang="it-IT" sz="2400" dirty="0" smtClean="0"/>
              <a:t>Gli altri dieci, avendo sentito, cominciarono a indignarsi con Giacomo e Giovanni. Allora Gesù li chiamò a sé e disse loro: "Voi sapete che coloro i quali sono considerati i governanti delle nazioni dominano su di esse e i loro capi le opprimono. Tra voi però non è così; ma chi vuole diventare grande tra voi sarà vostro servitore, e chi vuole essere il primo tra voi sarà schiavo di tutti. Anche il Figlio dell'uomo infatti non è venuto per farsi servire, ma per servire e dare la propria vita in riscatto per molti". </a:t>
            </a:r>
            <a:endParaRPr lang="it-IT" sz="2400" dirty="0" smtClean="0"/>
          </a:p>
          <a:p>
            <a:endParaRPr lang="it-IT" sz="2400" b="1" i="1" dirty="0" smtClean="0"/>
          </a:p>
          <a:p>
            <a:r>
              <a:rPr lang="it-IT" sz="2400" b="1" i="1" dirty="0" smtClean="0"/>
              <a:t>Marco </a:t>
            </a:r>
            <a:r>
              <a:rPr lang="it-IT" sz="2400" b="1" i="1" dirty="0" smtClean="0"/>
              <a:t>10, 35-37; 41-45</a:t>
            </a:r>
            <a:endParaRPr lang="it-IT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28596" y="785794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 smtClean="0"/>
              <a:t>Linee educative</a:t>
            </a:r>
          </a:p>
          <a:p>
            <a:pPr lvl="0"/>
            <a:endParaRPr lang="it-IT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/>
              <a:t>cogliere </a:t>
            </a:r>
            <a:r>
              <a:rPr lang="it-IT" sz="2400" dirty="0" smtClean="0"/>
              <a:t>il vero problema dell’interlocutore (il bisogno) senza “</a:t>
            </a:r>
            <a:r>
              <a:rPr lang="it-IT" sz="2400" dirty="0" smtClean="0"/>
              <a:t>scandalizzarsi”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/>
              <a:t>riportare </a:t>
            </a:r>
            <a:r>
              <a:rPr lang="it-IT" sz="2400" dirty="0" smtClean="0"/>
              <a:t>la persona sul piano della realtà/di una esperienza nota (il potere che </a:t>
            </a:r>
            <a:r>
              <a:rPr lang="it-IT" sz="2400" dirty="0" smtClean="0"/>
              <a:t>schiaccia)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/>
              <a:t>ribaltare </a:t>
            </a:r>
            <a:r>
              <a:rPr lang="it-IT" sz="2400" dirty="0" smtClean="0"/>
              <a:t>l’esperienza mostrando un valore </a:t>
            </a:r>
            <a:r>
              <a:rPr lang="it-IT" sz="2400" dirty="0" smtClean="0"/>
              <a:t>attrattivo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/>
              <a:t>mostrare </a:t>
            </a:r>
            <a:r>
              <a:rPr lang="it-IT" sz="2400" dirty="0" smtClean="0"/>
              <a:t>come quel valore “risponde” a quel </a:t>
            </a:r>
            <a:r>
              <a:rPr lang="it-IT" sz="2400" dirty="0" smtClean="0"/>
              <a:t>bisogno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/>
              <a:t>mostrare </a:t>
            </a:r>
            <a:r>
              <a:rPr lang="it-IT" sz="2400" dirty="0" smtClean="0"/>
              <a:t>come l’educatore vive e incarna quel </a:t>
            </a:r>
            <a:r>
              <a:rPr lang="it-IT" sz="2400" dirty="0" smtClean="0"/>
              <a:t>valore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/>
              <a:t>messaggio </a:t>
            </a:r>
            <a:r>
              <a:rPr lang="it-IT" sz="2400" dirty="0" smtClean="0"/>
              <a:t>educativo: non si tratta di fare quello che ti dico io (autorità) ma di cogliere come quel valore è importante al punto che io per primo lo “servo” (</a:t>
            </a:r>
            <a:r>
              <a:rPr lang="it-IT" sz="2400" dirty="0" smtClean="0"/>
              <a:t>autorevolezza)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/>
              <a:t>l’educatore </a:t>
            </a:r>
            <a:r>
              <a:rPr lang="it-IT" sz="2400" dirty="0" smtClean="0"/>
              <a:t>è colui che incarna il valore: per questo lo indica con </a:t>
            </a:r>
            <a:r>
              <a:rPr lang="it-IT" sz="2400" dirty="0" smtClean="0"/>
              <a:t>credibilità; parla </a:t>
            </a:r>
            <a:r>
              <a:rPr lang="it-IT" sz="2400" i="1" dirty="0" smtClean="0"/>
              <a:t>ex esperienza </a:t>
            </a:r>
            <a:r>
              <a:rPr lang="it-IT" sz="2400" dirty="0" smtClean="0"/>
              <a:t>più che </a:t>
            </a:r>
            <a:r>
              <a:rPr lang="it-IT" sz="2400" i="1" dirty="0" smtClean="0"/>
              <a:t>ex cathedra </a:t>
            </a:r>
          </a:p>
          <a:p>
            <a:endParaRPr lang="it-IT" sz="20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500042"/>
            <a:ext cx="83529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2400" dirty="0" smtClean="0"/>
              <a:t>Mentre erano in cammino, entrò in un villaggio e una donna, di nome Marta, lo ospitò</a:t>
            </a:r>
            <a:r>
              <a:rPr lang="it-IT" sz="2400" i="1" dirty="0" smtClean="0"/>
              <a:t>.</a:t>
            </a:r>
            <a:r>
              <a:rPr lang="it-IT" sz="2400" dirty="0" smtClean="0"/>
              <a:t> Ella aveva una sorella, di nome Maria, la quale, seduta ai piedi del Signore, ascoltava la sua parola. 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Marta </a:t>
            </a:r>
            <a:r>
              <a:rPr lang="it-IT" sz="2400" dirty="0" smtClean="0"/>
              <a:t>invece era distolta per i molti servizi. Allora si fece avanti e disse: "Signore, non t'importa nulla che mia sorella mi abbia lasciata sola a servire? Dille dunque che mi aiuti". 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Ma </a:t>
            </a:r>
            <a:r>
              <a:rPr lang="it-IT" sz="2400" dirty="0" smtClean="0"/>
              <a:t>il Signore le rispose: "Marta, </a:t>
            </a:r>
            <a:r>
              <a:rPr lang="it-IT" sz="2400" dirty="0" err="1" smtClean="0"/>
              <a:t>Marta</a:t>
            </a:r>
            <a:r>
              <a:rPr lang="it-IT" sz="2400" dirty="0" smtClean="0"/>
              <a:t>, tu ti affanni e ti agiti per molte cose, ma di una cosa sola c'è bisogno</a:t>
            </a:r>
            <a:r>
              <a:rPr lang="it-IT" sz="2400" i="1" dirty="0" smtClean="0"/>
              <a:t>.</a:t>
            </a:r>
            <a:r>
              <a:rPr lang="it-IT" sz="2400" dirty="0" smtClean="0"/>
              <a:t> Maria ha scelto la parte migliore, che non le sarà tolta".</a:t>
            </a:r>
            <a:r>
              <a:rPr lang="it-IT" sz="2400" i="1" dirty="0" smtClean="0"/>
              <a:t> </a:t>
            </a:r>
            <a:endParaRPr lang="it-IT" sz="2400" i="1" dirty="0" smtClean="0"/>
          </a:p>
          <a:p>
            <a:endParaRPr lang="it-IT" sz="2400" i="1" dirty="0" smtClean="0"/>
          </a:p>
          <a:p>
            <a:endParaRPr lang="it-IT" sz="2400" i="1" dirty="0" smtClean="0"/>
          </a:p>
          <a:p>
            <a:r>
              <a:rPr lang="it-IT" sz="2400" i="1" dirty="0" err="1" smtClean="0"/>
              <a:t>Lc</a:t>
            </a:r>
            <a:r>
              <a:rPr lang="it-IT" sz="2400" i="1" dirty="0" smtClean="0"/>
              <a:t> </a:t>
            </a:r>
            <a:r>
              <a:rPr lang="it-IT" sz="2400" i="1" dirty="0" smtClean="0"/>
              <a:t>10, 38-42</a:t>
            </a:r>
            <a:endParaRPr lang="it-IT" sz="2400" dirty="0" smtClean="0"/>
          </a:p>
          <a:p>
            <a:endParaRPr lang="it-I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28596" y="785794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 smtClean="0"/>
              <a:t>Linee educative</a:t>
            </a:r>
          </a:p>
          <a:p>
            <a:pPr lvl="0"/>
            <a:endParaRPr lang="it-IT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/>
              <a:t>Ascoltare è uguale a decentrarsi: si cresce avendo un punto di riferimento esterno a sé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/>
              <a:t>Maria ascolta: raccoglie le parole che rivelano la Persona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/>
              <a:t>Marta fa: cerca stima e considerazione; il suo mancato ascolto nasce da un deficit/bisogno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/>
              <a:t>Gesù la rimprovera con stile assertivo: un richiama che constata (non giudica) + il nome</a:t>
            </a:r>
          </a:p>
          <a:p>
            <a:pPr marL="457200" lvl="0" indent="-457200">
              <a:buFont typeface="+mj-lt"/>
              <a:buAutoNum type="arabicPeriod"/>
            </a:pPr>
            <a:endParaRPr lang="it-IT" sz="2400" dirty="0" smtClean="0"/>
          </a:p>
          <a:p>
            <a:pPr marL="457200" lvl="0" indent="-457200"/>
            <a:endParaRPr lang="it-IT" sz="2400" dirty="0" smtClean="0"/>
          </a:p>
          <a:p>
            <a:endParaRPr lang="it-IT" sz="20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28596" y="785795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 smtClean="0"/>
              <a:t>L’ascolto educativo</a:t>
            </a:r>
          </a:p>
          <a:p>
            <a:pPr lvl="0"/>
            <a:endParaRPr lang="it-IT" sz="2400" b="1" dirty="0" smtClean="0"/>
          </a:p>
          <a:p>
            <a:pPr lvl="0"/>
            <a:r>
              <a:rPr lang="it-IT" sz="2400" dirty="0" smtClean="0"/>
              <a:t>Maria è seduta ai piedi del Maestro:</a:t>
            </a:r>
          </a:p>
          <a:p>
            <a:pPr lvl="0"/>
            <a:r>
              <a:rPr lang="it-IT" sz="3200" b="1" i="1" dirty="0" smtClean="0"/>
              <a:t>discepolato</a:t>
            </a:r>
          </a:p>
          <a:p>
            <a:pPr lvl="0"/>
            <a:endParaRPr lang="it-IT" sz="2400" dirty="0" smtClean="0"/>
          </a:p>
          <a:p>
            <a:pPr lvl="0"/>
            <a:endParaRPr lang="it-IT" sz="2400" dirty="0" smtClean="0"/>
          </a:p>
          <a:p>
            <a:pPr lvl="0"/>
            <a:endParaRPr lang="it-IT" sz="2000" dirty="0" smtClean="0"/>
          </a:p>
          <a:p>
            <a:pPr marL="457200" lvl="0" indent="-457200"/>
            <a:endParaRPr lang="it-IT" sz="2400" dirty="0" smtClean="0"/>
          </a:p>
          <a:p>
            <a:endParaRPr lang="it-IT" sz="2000" b="1" dirty="0" smtClean="0"/>
          </a:p>
        </p:txBody>
      </p:sp>
      <p:pic>
        <p:nvPicPr>
          <p:cNvPr id="60420" name="Picture 4" descr="http://www.boorp.com/sfondi_gratis_desktop_pc/sfondi_gratis/sfondi_paesaggi_mare_montagna/paesaggi_bellissimi_orme_sulla_sabb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714620"/>
            <a:ext cx="6357982" cy="3576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28596" y="785795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 smtClean="0"/>
              <a:t>L’ascolto educativo</a:t>
            </a:r>
          </a:p>
          <a:p>
            <a:pPr lvl="0"/>
            <a:endParaRPr lang="it-IT" sz="2400" b="1" dirty="0" smtClean="0"/>
          </a:p>
          <a:p>
            <a:pPr lvl="0"/>
            <a:r>
              <a:rPr lang="it-IT" sz="2400" dirty="0" smtClean="0"/>
              <a:t>Maria è seduta ai piedi del Maestro:</a:t>
            </a:r>
          </a:p>
          <a:p>
            <a:pPr lvl="0"/>
            <a:r>
              <a:rPr lang="it-IT" sz="3200" b="1" i="1" dirty="0" smtClean="0"/>
              <a:t>a</a:t>
            </a:r>
            <a:r>
              <a:rPr lang="it-IT" sz="3200" b="1" i="1" dirty="0" smtClean="0"/>
              <a:t>ccoglienza del pensiero di un altro</a:t>
            </a:r>
          </a:p>
          <a:p>
            <a:pPr lvl="0"/>
            <a:endParaRPr lang="it-IT" sz="2400" dirty="0" smtClean="0"/>
          </a:p>
          <a:p>
            <a:pPr lvl="0"/>
            <a:endParaRPr lang="it-IT" sz="2400" dirty="0" smtClean="0"/>
          </a:p>
          <a:p>
            <a:pPr lvl="0"/>
            <a:endParaRPr lang="it-IT" sz="2000" dirty="0" smtClean="0"/>
          </a:p>
          <a:p>
            <a:pPr marL="457200" lvl="0" indent="-457200"/>
            <a:endParaRPr lang="it-IT" sz="2400" dirty="0" smtClean="0"/>
          </a:p>
          <a:p>
            <a:endParaRPr lang="it-IT" sz="2000" b="1" dirty="0" smtClean="0"/>
          </a:p>
        </p:txBody>
      </p:sp>
      <p:pic>
        <p:nvPicPr>
          <p:cNvPr id="66562" name="Picture 2" descr="http://ricadirinasce.files.wordpress.com/2011/01/ascoltare_orecchi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857496"/>
            <a:ext cx="5072098" cy="3290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485</Words>
  <Application>Microsoft Office PowerPoint</Application>
  <PresentationFormat>Presentazione su schermo (4:3)</PresentationFormat>
  <Paragraphs>106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Stefano</dc:creator>
  <cp:lastModifiedBy>Utente</cp:lastModifiedBy>
  <cp:revision>72</cp:revision>
  <dcterms:created xsi:type="dcterms:W3CDTF">2015-02-23T20:21:21Z</dcterms:created>
  <dcterms:modified xsi:type="dcterms:W3CDTF">2015-03-12T09:50:22Z</dcterms:modified>
</cp:coreProperties>
</file>