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1" r:id="rId3"/>
    <p:sldId id="317" r:id="rId4"/>
    <p:sldId id="291" r:id="rId5"/>
    <p:sldId id="292" r:id="rId6"/>
    <p:sldId id="293" r:id="rId7"/>
    <p:sldId id="309" r:id="rId8"/>
    <p:sldId id="303" r:id="rId9"/>
    <p:sldId id="310" r:id="rId10"/>
    <p:sldId id="314" r:id="rId11"/>
    <p:sldId id="312" r:id="rId12"/>
    <p:sldId id="313" r:id="rId13"/>
    <p:sldId id="308" r:id="rId14"/>
    <p:sldId id="315" r:id="rId15"/>
    <p:sldId id="316" r:id="rId16"/>
    <p:sldId id="295" r:id="rId17"/>
    <p:sldId id="296" r:id="rId18"/>
    <p:sldId id="306" r:id="rId19"/>
    <p:sldId id="307" r:id="rId20"/>
    <p:sldId id="298" r:id="rId21"/>
    <p:sldId id="299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8379B-E40A-46FE-AB2F-600FF187BA09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5389B-B53A-4E77-8E2D-E45CE25508A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5389B-B53A-4E77-8E2D-E45CE25508A5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7624" y="1796623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/>
              <a:t>SULLE ORME </a:t>
            </a:r>
            <a:r>
              <a:rPr lang="it-IT" sz="3600" b="1" dirty="0" err="1" smtClean="0"/>
              <a:t>DI</a:t>
            </a:r>
            <a:r>
              <a:rPr lang="it-IT" sz="3600" b="1" dirty="0" smtClean="0"/>
              <a:t> GESU’,</a:t>
            </a:r>
          </a:p>
          <a:p>
            <a:pPr algn="ctr"/>
            <a:r>
              <a:rPr lang="it-IT" sz="3600" b="1" dirty="0" smtClean="0"/>
              <a:t> IL PERFETTO COMUNICATORE</a:t>
            </a:r>
            <a:endParaRPr lang="it-IT" sz="3600" b="1" dirty="0"/>
          </a:p>
        </p:txBody>
      </p:sp>
      <p:sp>
        <p:nvSpPr>
          <p:cNvPr id="6" name="Rettangolo 5"/>
          <p:cNvSpPr/>
          <p:nvPr/>
        </p:nvSpPr>
        <p:spPr>
          <a:xfrm>
            <a:off x="1259632" y="5445224"/>
            <a:ext cx="6534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/>
              <a:t>Apostolato Biblico Faenza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256574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/>
              <a:t>La </a:t>
            </a:r>
            <a:r>
              <a:rPr lang="it-IT" sz="2800" b="1" dirty="0" smtClean="0"/>
              <a:t>reazione</a:t>
            </a:r>
            <a:r>
              <a:rPr lang="it-IT" sz="2800" dirty="0" smtClean="0"/>
              <a:t> del padre: </a:t>
            </a:r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b="1" dirty="0" smtClean="0">
                <a:sym typeface="Wingdings" pitchFamily="2" charset="2"/>
              </a:rPr>
              <a:t>uscì fuori</a:t>
            </a:r>
            <a:r>
              <a:rPr lang="it-IT" sz="2800" dirty="0" smtClean="0">
                <a:sym typeface="Wingdings" pitchFamily="2" charset="2"/>
              </a:rPr>
              <a:t> (di fronte all’isolamento dell’altro ristabilisco la relazione, riprende il dialogo)</a:t>
            </a:r>
            <a:endParaRPr lang="it-IT" sz="2800" b="1" dirty="0" smtClean="0"/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dirty="0" smtClean="0">
                <a:sym typeface="Wingdings" pitchFamily="2" charset="2"/>
              </a:rPr>
              <a:t>a supplicarlo (</a:t>
            </a:r>
            <a:r>
              <a:rPr lang="it-IT" sz="2800" b="1" dirty="0" smtClean="0">
                <a:sym typeface="Wingdings" pitchFamily="2" charset="2"/>
              </a:rPr>
              <a:t>tu sei importante per me</a:t>
            </a:r>
            <a:r>
              <a:rPr lang="it-IT" sz="2800" dirty="0" smtClean="0">
                <a:sym typeface="Wingdings" pitchFamily="2" charset="2"/>
              </a:rPr>
              <a:t>)</a:t>
            </a:r>
            <a:endParaRPr lang="it-IT" sz="2800" dirty="0" smtClean="0"/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b="1" dirty="0" smtClean="0">
                <a:sym typeface="Wingdings" pitchFamily="2" charset="2"/>
              </a:rPr>
              <a:t>regge lo sfogo </a:t>
            </a:r>
            <a:r>
              <a:rPr lang="it-IT" sz="2800" dirty="0" smtClean="0">
                <a:sym typeface="Wingdings" pitchFamily="2" charset="2"/>
              </a:rPr>
              <a:t>(non ha paura di essere sopraffatto dalla rabbia dell’altro; accetto l’altro con tutto ciò che l’altro è e sta vivendo; non lo fa sentire sbagliato perché l’altro è ferito)</a:t>
            </a:r>
            <a:endParaRPr lang="it-IT" sz="2800" b="1" dirty="0" smtClean="0"/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b="1" dirty="0" smtClean="0">
                <a:sym typeface="Wingdings" pitchFamily="2" charset="2"/>
              </a:rPr>
              <a:t>Ascolta in maniera profonda le parole.</a:t>
            </a:r>
            <a:endParaRPr lang="it-IT" sz="1200" b="1" dirty="0" smtClean="0"/>
          </a:p>
          <a:p>
            <a:r>
              <a:rPr lang="it-IT" sz="2800" dirty="0" smtClean="0"/>
              <a:t>La parabola mi coinvolge perché </a:t>
            </a:r>
            <a:r>
              <a:rPr lang="it-IT" sz="2800" b="1" dirty="0" smtClean="0"/>
              <a:t>rileggo nei protagonisti lo stesso comportamento che vorrei per me </a:t>
            </a:r>
            <a:r>
              <a:rPr lang="it-IT" sz="2800" dirty="0" smtClean="0"/>
              <a:t>(</a:t>
            </a:r>
            <a:r>
              <a:rPr lang="it-IT" sz="2800" i="1" dirty="0" smtClean="0"/>
              <a:t>“avrei bisogno anch’io di un padre </a:t>
            </a:r>
            <a:r>
              <a:rPr lang="it-IT" sz="2800" i="1" dirty="0" err="1" smtClean="0"/>
              <a:t>così…</a:t>
            </a:r>
            <a:r>
              <a:rPr lang="it-IT" sz="2800" i="1" dirty="0" smtClean="0"/>
              <a:t>”</a:t>
            </a:r>
            <a:r>
              <a:rPr lang="it-IT" sz="2800" dirty="0" smtClean="0"/>
              <a:t>).</a:t>
            </a:r>
            <a:endParaRPr lang="it-IT" sz="2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548680"/>
            <a:ext cx="820891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/>
              <a:t>Il </a:t>
            </a:r>
            <a:r>
              <a:rPr lang="it-IT" sz="2800" b="1" dirty="0" smtClean="0"/>
              <a:t>vero problema</a:t>
            </a:r>
            <a:r>
              <a:rPr lang="it-IT" sz="2800" dirty="0" smtClean="0"/>
              <a:t> del figlio maggiore: </a:t>
            </a:r>
          </a:p>
          <a:p>
            <a:pPr marL="631825" indent="-36195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i="1" dirty="0" smtClean="0"/>
              <a:t>“io ti </a:t>
            </a:r>
            <a:r>
              <a:rPr lang="it-IT" sz="2800" i="1" dirty="0" err="1" smtClean="0"/>
              <a:t>servo…</a:t>
            </a:r>
            <a:r>
              <a:rPr lang="it-IT" sz="2800" i="1" dirty="0" smtClean="0"/>
              <a:t>” </a:t>
            </a:r>
            <a:r>
              <a:rPr lang="it-IT" sz="2800" dirty="0" smtClean="0"/>
              <a:t>sei figlio o sei un servo? (</a:t>
            </a:r>
            <a:r>
              <a:rPr lang="it-IT" sz="2800" b="1" dirty="0" smtClean="0"/>
              <a:t>identità</a:t>
            </a:r>
            <a:r>
              <a:rPr lang="it-IT" sz="2800" dirty="0" smtClean="0"/>
              <a:t>)</a:t>
            </a:r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i="1" dirty="0" smtClean="0"/>
              <a:t>“Non ho mai disobbedito ad un tuo comando” </a:t>
            </a:r>
            <a:r>
              <a:rPr lang="it-IT" sz="2800" dirty="0" smtClean="0"/>
              <a:t>che </a:t>
            </a:r>
            <a:r>
              <a:rPr lang="it-IT" sz="2800" b="1" dirty="0" smtClean="0"/>
              <a:t>tipo di relazione </a:t>
            </a:r>
            <a:r>
              <a:rPr lang="it-IT" sz="2800" dirty="0" smtClean="0"/>
              <a:t>hai vissuto? Fare le cose per ricevere in cambio stima e considerazione.</a:t>
            </a:r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i="1" dirty="0" smtClean="0"/>
              <a:t>“non mi hai mai dato un </a:t>
            </a:r>
            <a:r>
              <a:rPr lang="it-IT" sz="2800" i="1" dirty="0" err="1" smtClean="0"/>
              <a:t>capretto…</a:t>
            </a:r>
            <a:r>
              <a:rPr lang="it-IT" sz="2800" i="1" dirty="0" smtClean="0"/>
              <a:t>”  - </a:t>
            </a:r>
            <a:r>
              <a:rPr lang="it-IT" sz="2800" b="1" dirty="0" smtClean="0"/>
              <a:t>eredità (problema tecnico)</a:t>
            </a:r>
          </a:p>
          <a:p>
            <a:pPr marL="361950" indent="-361950">
              <a:lnSpc>
                <a:spcPct val="150000"/>
              </a:lnSpc>
              <a:buFont typeface="Arial" pitchFamily="34" charset="0"/>
              <a:buChar char="•"/>
            </a:pPr>
            <a:endParaRPr lang="it-IT" sz="2800" dirty="0" smtClean="0"/>
          </a:p>
          <a:p>
            <a:r>
              <a:rPr lang="it-IT" sz="2800" dirty="0" smtClean="0"/>
              <a:t>La parabola mi coinvolge perché </a:t>
            </a:r>
            <a:r>
              <a:rPr lang="it-IT" sz="2800" b="1" dirty="0" smtClean="0"/>
              <a:t>fa venire fuori quello che anche io vivo nelle relazioni </a:t>
            </a:r>
          </a:p>
          <a:p>
            <a:r>
              <a:rPr lang="it-IT" sz="2800" dirty="0" smtClean="0"/>
              <a:t>(</a:t>
            </a:r>
            <a:r>
              <a:rPr lang="it-IT" sz="2800" i="1" dirty="0" smtClean="0"/>
              <a:t>“anch’io ogni tanto mi sento proprio così”</a:t>
            </a:r>
            <a:r>
              <a:rPr lang="it-IT" sz="2800" dirty="0" smtClean="0"/>
              <a:t>).</a:t>
            </a:r>
            <a:endParaRPr lang="it-IT" sz="28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548680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/>
              <a:t>La </a:t>
            </a:r>
            <a:r>
              <a:rPr lang="it-IT" sz="2800" b="1" dirty="0" smtClean="0"/>
              <a:t>risposta </a:t>
            </a:r>
            <a:r>
              <a:rPr lang="it-IT" sz="2800" dirty="0" smtClean="0"/>
              <a:t>del padre: </a:t>
            </a:r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i="1" dirty="0" smtClean="0"/>
              <a:t>“Figlio.” </a:t>
            </a:r>
            <a:r>
              <a:rPr lang="it-IT" sz="2800" dirty="0" smtClean="0"/>
              <a:t>non servo, ma </a:t>
            </a:r>
            <a:r>
              <a:rPr lang="it-IT" sz="2800" b="1" dirty="0" smtClean="0"/>
              <a:t>figlio</a:t>
            </a:r>
            <a:r>
              <a:rPr lang="it-IT" sz="2800" dirty="0" smtClean="0"/>
              <a:t>. Tu sei importante per me in quanto figlio.</a:t>
            </a:r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i="1" dirty="0" smtClean="0"/>
              <a:t>“tu sei sempre con me” </a:t>
            </a:r>
            <a:r>
              <a:rPr lang="it-IT" sz="2800" dirty="0" smtClean="0"/>
              <a:t>c’è una relazione che mette al centro il “</a:t>
            </a:r>
            <a:r>
              <a:rPr lang="it-IT" sz="2800" b="1" dirty="0" smtClean="0"/>
              <a:t>tu</a:t>
            </a:r>
            <a:r>
              <a:rPr lang="it-IT" sz="2800" dirty="0" smtClean="0"/>
              <a:t>” e il “</a:t>
            </a:r>
            <a:r>
              <a:rPr lang="it-IT" sz="2800" b="1" dirty="0" smtClean="0"/>
              <a:t>sempre</a:t>
            </a:r>
            <a:r>
              <a:rPr lang="it-IT" sz="2800" dirty="0" smtClean="0"/>
              <a:t>”.</a:t>
            </a:r>
          </a:p>
          <a:p>
            <a:pPr marL="631825" indent="-361950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800" i="1" dirty="0" smtClean="0"/>
              <a:t>“tutto ciò che è mio è tuo”  - </a:t>
            </a:r>
            <a:r>
              <a:rPr lang="it-IT" sz="2800" b="1" dirty="0" smtClean="0"/>
              <a:t>eredità (problema tecnico)</a:t>
            </a:r>
          </a:p>
          <a:p>
            <a:pPr marL="361950" indent="-361950">
              <a:lnSpc>
                <a:spcPct val="150000"/>
              </a:lnSpc>
              <a:buFont typeface="Arial" pitchFamily="34" charset="0"/>
              <a:buChar char="•"/>
            </a:pPr>
            <a:endParaRPr lang="it-IT" sz="2800" dirty="0" smtClean="0"/>
          </a:p>
          <a:p>
            <a:r>
              <a:rPr lang="it-IT" sz="2800" dirty="0" smtClean="0"/>
              <a:t>La parabola mi </a:t>
            </a:r>
            <a:r>
              <a:rPr lang="it-IT" sz="2800" b="1" dirty="0" smtClean="0"/>
              <a:t>apre ad una visione nuova </a:t>
            </a:r>
            <a:r>
              <a:rPr lang="it-IT" sz="2800" dirty="0" smtClean="0"/>
              <a:t>delle relazioni, in cui c’è piena identità e libertà.</a:t>
            </a:r>
            <a:endParaRPr lang="it-IT" sz="28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39952" y="692696"/>
            <a:ext cx="4610045" cy="526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/>
              <a:t>Il </a:t>
            </a:r>
            <a:r>
              <a:rPr lang="it-IT" sz="2800" b="1" dirty="0" smtClean="0"/>
              <a:t>contesto</a:t>
            </a:r>
            <a:r>
              <a:rPr lang="it-IT" sz="2800" dirty="0" smtClean="0"/>
              <a:t> richiede attenzione</a:t>
            </a:r>
          </a:p>
          <a:p>
            <a:pPr>
              <a:lnSpc>
                <a:spcPct val="200000"/>
              </a:lnSpc>
            </a:pPr>
            <a:r>
              <a:rPr lang="it-IT" sz="2800" dirty="0" smtClean="0"/>
              <a:t>La </a:t>
            </a:r>
            <a:r>
              <a:rPr lang="it-IT" sz="2800" b="1" dirty="0" smtClean="0"/>
              <a:t>reazione</a:t>
            </a:r>
            <a:r>
              <a:rPr lang="it-IT" sz="2800" dirty="0" smtClean="0"/>
              <a:t> dei protagonisti</a:t>
            </a:r>
          </a:p>
          <a:p>
            <a:pPr>
              <a:lnSpc>
                <a:spcPct val="200000"/>
              </a:lnSpc>
            </a:pPr>
            <a:r>
              <a:rPr lang="it-IT" sz="2800" dirty="0" smtClean="0"/>
              <a:t>Il </a:t>
            </a:r>
            <a:r>
              <a:rPr lang="it-IT" sz="2800" b="1" dirty="0" smtClean="0"/>
              <a:t>vero</a:t>
            </a:r>
            <a:r>
              <a:rPr lang="it-IT" sz="2800" dirty="0" smtClean="0"/>
              <a:t> problema</a:t>
            </a:r>
          </a:p>
          <a:p>
            <a:pPr>
              <a:lnSpc>
                <a:spcPct val="200000"/>
              </a:lnSpc>
            </a:pPr>
            <a:r>
              <a:rPr lang="it-IT" sz="2800" dirty="0" smtClean="0"/>
              <a:t>La </a:t>
            </a:r>
            <a:r>
              <a:rPr lang="it-IT" sz="2800" b="1" dirty="0" smtClean="0"/>
              <a:t>risposta</a:t>
            </a:r>
            <a:r>
              <a:rPr lang="it-IT" sz="2800" dirty="0" smtClean="0"/>
              <a:t> del padre</a:t>
            </a:r>
          </a:p>
          <a:p>
            <a:pPr>
              <a:lnSpc>
                <a:spcPct val="200000"/>
              </a:lnSpc>
            </a:pPr>
            <a:r>
              <a:rPr lang="it-IT" sz="2800" dirty="0" smtClean="0"/>
              <a:t>Cosa </a:t>
            </a:r>
            <a:r>
              <a:rPr lang="it-IT" sz="2800" b="1" dirty="0" smtClean="0"/>
              <a:t>ci insegna </a:t>
            </a:r>
            <a:r>
              <a:rPr lang="it-IT" sz="2800" dirty="0" smtClean="0"/>
              <a:t>questo brano?</a:t>
            </a:r>
          </a:p>
          <a:p>
            <a:pPr>
              <a:lnSpc>
                <a:spcPct val="200000"/>
              </a:lnSpc>
            </a:pPr>
            <a:r>
              <a:rPr lang="it-IT" sz="2800" dirty="0" smtClean="0"/>
              <a:t>Cosa </a:t>
            </a:r>
            <a:r>
              <a:rPr lang="it-IT" sz="2800" b="1" dirty="0" smtClean="0"/>
              <a:t>ci rivela </a:t>
            </a:r>
            <a:r>
              <a:rPr lang="it-IT" sz="2800" dirty="0" smtClean="0"/>
              <a:t>questo brano?</a:t>
            </a:r>
            <a:endParaRPr lang="it-IT" sz="2800" dirty="0"/>
          </a:p>
        </p:txBody>
      </p:sp>
      <p:pic>
        <p:nvPicPr>
          <p:cNvPr id="105474" name="Picture 2" descr="http://www.parrocchiaimmacolatamodugno.it/wp/wp-content/uploads/2013/03/rembrandt_il_figliol_prodigo.jpg"/>
          <p:cNvPicPr>
            <a:picLocks noChangeAspect="1" noChangeArrowheads="1"/>
          </p:cNvPicPr>
          <p:nvPr/>
        </p:nvPicPr>
        <p:blipFill>
          <a:blip r:embed="rId3" cstate="print">
            <a:lum bright="16000"/>
          </a:blip>
          <a:srcRect/>
          <a:stretch>
            <a:fillRect/>
          </a:stretch>
        </p:blipFill>
        <p:spPr bwMode="auto">
          <a:xfrm>
            <a:off x="251520" y="980728"/>
            <a:ext cx="364597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404664"/>
            <a:ext cx="8282453" cy="6173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/>
              <a:t>Cosa </a:t>
            </a:r>
            <a:r>
              <a:rPr lang="it-IT" sz="2800" b="1" dirty="0" smtClean="0"/>
              <a:t>ci insegna </a:t>
            </a:r>
            <a:r>
              <a:rPr lang="it-IT" sz="2800" dirty="0" smtClean="0"/>
              <a:t>questo brano?</a:t>
            </a:r>
          </a:p>
          <a:p>
            <a:pPr marL="271463" indent="-271463">
              <a:lnSpc>
                <a:spcPts val="3700"/>
              </a:lnSpc>
              <a:buFont typeface="Arial" pitchFamily="34" charset="0"/>
              <a:buChar char="•"/>
            </a:pPr>
            <a:r>
              <a:rPr lang="it-IT" sz="2800" dirty="0" smtClean="0"/>
              <a:t>Che le relazioni sono sempre soggette a delle </a:t>
            </a:r>
            <a:r>
              <a:rPr lang="it-IT" sz="2800" b="1" dirty="0" smtClean="0"/>
              <a:t>aspettative</a:t>
            </a:r>
          </a:p>
          <a:p>
            <a:pPr marL="271463" indent="-271463">
              <a:lnSpc>
                <a:spcPts val="3700"/>
              </a:lnSpc>
              <a:buFont typeface="Arial" pitchFamily="34" charset="0"/>
              <a:buChar char="•"/>
            </a:pPr>
            <a:r>
              <a:rPr lang="it-IT" sz="2800" dirty="0" smtClean="0"/>
              <a:t>Che quando diamo per scontato le aspettative queste vendono </a:t>
            </a:r>
            <a:r>
              <a:rPr lang="it-IT" sz="2800" b="1" dirty="0" smtClean="0"/>
              <a:t>deluse</a:t>
            </a:r>
            <a:r>
              <a:rPr lang="it-IT" sz="2800" dirty="0" smtClean="0"/>
              <a:t> e rimaniamo feriti</a:t>
            </a:r>
          </a:p>
          <a:p>
            <a:pPr marL="271463" indent="-271463">
              <a:lnSpc>
                <a:spcPts val="3700"/>
              </a:lnSpc>
              <a:buFont typeface="Arial" pitchFamily="34" charset="0"/>
              <a:buChar char="•"/>
            </a:pPr>
            <a:r>
              <a:rPr lang="it-IT" sz="2800" dirty="0" smtClean="0"/>
              <a:t>Che le </a:t>
            </a:r>
            <a:r>
              <a:rPr lang="it-IT" sz="2800" b="1" dirty="0" smtClean="0"/>
              <a:t>ferite</a:t>
            </a:r>
            <a:r>
              <a:rPr lang="it-IT" sz="2800" dirty="0" smtClean="0"/>
              <a:t> tendono a </a:t>
            </a:r>
            <a:r>
              <a:rPr lang="it-IT" sz="2800" b="1" dirty="0" smtClean="0"/>
              <a:t>chiudere/interrompere la relazione</a:t>
            </a:r>
          </a:p>
          <a:p>
            <a:pPr marL="271463" indent="-271463">
              <a:lnSpc>
                <a:spcPts val="3700"/>
              </a:lnSpc>
              <a:buFont typeface="Arial" pitchFamily="34" charset="0"/>
              <a:buChar char="•"/>
            </a:pPr>
            <a:r>
              <a:rPr lang="it-IT" sz="2800" dirty="0" smtClean="0"/>
              <a:t>Che la ferita espressa </a:t>
            </a:r>
            <a:r>
              <a:rPr lang="it-IT" sz="2800" b="1" dirty="0" smtClean="0"/>
              <a:t>non sempre è quella reale</a:t>
            </a:r>
          </a:p>
          <a:p>
            <a:pPr marL="271463" indent="-271463">
              <a:lnSpc>
                <a:spcPts val="3700"/>
              </a:lnSpc>
              <a:buFont typeface="Arial" pitchFamily="34" charset="0"/>
              <a:buChar char="•"/>
            </a:pPr>
            <a:r>
              <a:rPr lang="it-IT" sz="2800" dirty="0" smtClean="0"/>
              <a:t>Se voglio curare una ferita devo </a:t>
            </a:r>
            <a:r>
              <a:rPr lang="it-IT" sz="2800" b="1" dirty="0" smtClean="0"/>
              <a:t>ristabilire la relazione</a:t>
            </a:r>
          </a:p>
          <a:p>
            <a:pPr marL="271463" indent="-271463">
              <a:lnSpc>
                <a:spcPts val="3700"/>
              </a:lnSpc>
              <a:buFont typeface="Arial" pitchFamily="34" charset="0"/>
              <a:buChar char="•"/>
            </a:pPr>
            <a:r>
              <a:rPr lang="it-IT" sz="2800" dirty="0" smtClean="0"/>
              <a:t>Per farlo ho bisogno di </a:t>
            </a:r>
            <a:r>
              <a:rPr lang="it-IT" sz="2800" b="1" dirty="0" smtClean="0"/>
              <a:t>accettare l’altro </a:t>
            </a:r>
            <a:r>
              <a:rPr lang="it-IT" sz="2800" dirty="0" smtClean="0"/>
              <a:t>per come è e si mostra davanti a me.</a:t>
            </a:r>
          </a:p>
          <a:p>
            <a:pPr marL="271463" indent="-271463">
              <a:lnSpc>
                <a:spcPts val="3700"/>
              </a:lnSpc>
              <a:buFont typeface="Arial" pitchFamily="34" charset="0"/>
              <a:buChar char="•"/>
            </a:pPr>
            <a:r>
              <a:rPr lang="it-IT" sz="2800" b="1" dirty="0" smtClean="0"/>
              <a:t>Devo fare io il primo passo</a:t>
            </a:r>
            <a:r>
              <a:rPr lang="it-IT" sz="2800" dirty="0" smtClean="0"/>
              <a:t>.</a:t>
            </a:r>
            <a:endParaRPr lang="it-IT" sz="28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404664"/>
            <a:ext cx="8282453" cy="5057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/>
              <a:t>Cosa </a:t>
            </a:r>
            <a:r>
              <a:rPr lang="it-IT" sz="2800" b="1" dirty="0" smtClean="0"/>
              <a:t>ci rivela </a:t>
            </a:r>
            <a:r>
              <a:rPr lang="it-IT" sz="2800" dirty="0" smtClean="0"/>
              <a:t>questo brano?</a:t>
            </a:r>
          </a:p>
          <a:p>
            <a:pPr marL="271463" indent="-271463">
              <a:lnSpc>
                <a:spcPts val="4000"/>
              </a:lnSpc>
              <a:buFont typeface="Arial" pitchFamily="34" charset="0"/>
              <a:buChar char="•"/>
            </a:pPr>
            <a:r>
              <a:rPr lang="it-IT" sz="2800" b="1" dirty="0" smtClean="0"/>
              <a:t>che al di là </a:t>
            </a:r>
            <a:r>
              <a:rPr lang="it-IT" sz="2800" dirty="0" smtClean="0"/>
              <a:t>della paura che abbiamo di non essere amati per via delle nostre ferite e dei nostri limiti (e del nostro peccato!)</a:t>
            </a:r>
          </a:p>
          <a:p>
            <a:pPr marL="271463" indent="-271463">
              <a:lnSpc>
                <a:spcPts val="4000"/>
              </a:lnSpc>
              <a:buFont typeface="Arial" pitchFamily="34" charset="0"/>
              <a:buChar char="•"/>
            </a:pPr>
            <a:endParaRPr lang="it-IT" sz="2800" dirty="0" smtClean="0"/>
          </a:p>
          <a:p>
            <a:pPr marL="271463" indent="-271463">
              <a:lnSpc>
                <a:spcPts val="4000"/>
              </a:lnSpc>
              <a:buFont typeface="Arial" pitchFamily="34" charset="0"/>
              <a:buChar char="•"/>
            </a:pPr>
            <a:r>
              <a:rPr lang="it-IT" sz="2800" dirty="0" smtClean="0"/>
              <a:t>C’è c’è un amore più grande delle nostre ferite.</a:t>
            </a:r>
          </a:p>
          <a:p>
            <a:pPr marL="271463" indent="-271463">
              <a:lnSpc>
                <a:spcPts val="4000"/>
              </a:lnSpc>
              <a:buFont typeface="Arial" pitchFamily="34" charset="0"/>
              <a:buChar char="•"/>
            </a:pPr>
            <a:r>
              <a:rPr lang="it-IT" sz="2800" b="1" dirty="0" smtClean="0"/>
              <a:t>Questo amore è un amore di Padre.</a:t>
            </a:r>
          </a:p>
          <a:p>
            <a:pPr marL="271463" indent="-271463">
              <a:lnSpc>
                <a:spcPts val="4000"/>
              </a:lnSpc>
              <a:buFont typeface="Arial" pitchFamily="34" charset="0"/>
              <a:buChar char="•"/>
            </a:pPr>
            <a:r>
              <a:rPr lang="it-IT" sz="2800" b="1" dirty="0" smtClean="0"/>
              <a:t>Dio è Padre.</a:t>
            </a:r>
          </a:p>
          <a:p>
            <a:pPr marL="271463" indent="-271463">
              <a:lnSpc>
                <a:spcPts val="4000"/>
              </a:lnSpc>
              <a:buFont typeface="Arial" pitchFamily="34" charset="0"/>
              <a:buChar char="•"/>
            </a:pPr>
            <a:r>
              <a:rPr lang="it-IT" sz="2800" b="1" dirty="0" smtClean="0"/>
              <a:t>Dio fa (lo ha già fatto!) il primo passo</a:t>
            </a:r>
            <a:r>
              <a:rPr lang="it-IT" sz="2800" dirty="0" smtClean="0"/>
              <a:t>.</a:t>
            </a:r>
            <a:endParaRPr lang="it-IT" sz="28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403648" y="404664"/>
            <a:ext cx="6234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/>
              <a:t>Suggerimenti pratici: </a:t>
            </a:r>
            <a:r>
              <a:rPr lang="it-IT" sz="2800" b="1" dirty="0" smtClean="0"/>
              <a:t>cosa e come narrare</a:t>
            </a:r>
            <a:endParaRPr lang="it-IT" sz="2800" b="1" dirty="0"/>
          </a:p>
        </p:txBody>
      </p:sp>
      <p:sp>
        <p:nvSpPr>
          <p:cNvPr id="6" name="Rettangolo 5"/>
          <p:cNvSpPr/>
          <p:nvPr/>
        </p:nvSpPr>
        <p:spPr>
          <a:xfrm>
            <a:off x="287016" y="1340768"/>
            <a:ext cx="8677472" cy="4824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4100"/>
              </a:lnSpc>
              <a:buFontTx/>
              <a:buChar char="-"/>
            </a:pPr>
            <a:r>
              <a:rPr lang="it-IT" sz="2800" dirty="0" smtClean="0"/>
              <a:t>  Racconto evangelico/biblico</a:t>
            </a:r>
          </a:p>
          <a:p>
            <a:pPr>
              <a:lnSpc>
                <a:spcPts val="4100"/>
              </a:lnSpc>
              <a:buFontTx/>
              <a:buChar char="-"/>
            </a:pPr>
            <a:r>
              <a:rPr lang="it-IT" sz="2800" dirty="0" smtClean="0"/>
              <a:t>  Raccontarsi: è l’esempio autobiografico</a:t>
            </a:r>
          </a:p>
          <a:p>
            <a:pPr>
              <a:lnSpc>
                <a:spcPts val="4100"/>
              </a:lnSpc>
              <a:buFontTx/>
              <a:buChar char="-"/>
            </a:pPr>
            <a:r>
              <a:rPr lang="it-IT" sz="2800" dirty="0" smtClean="0"/>
              <a:t>  Raccontando, il narratore acquista autorevolezza</a:t>
            </a:r>
          </a:p>
          <a:p>
            <a:pPr marL="271463" indent="-271463">
              <a:lnSpc>
                <a:spcPts val="4100"/>
              </a:lnSpc>
              <a:buFontTx/>
              <a:buChar char="-"/>
            </a:pPr>
            <a:r>
              <a:rPr lang="it-IT" sz="2800" dirty="0" smtClean="0"/>
              <a:t>In ogni racconto si intrecciano tre storie: quella narrata, quella del narratore e quella degli ascoltatori</a:t>
            </a:r>
          </a:p>
          <a:p>
            <a:pPr marL="271463" indent="-271463">
              <a:lnSpc>
                <a:spcPts val="4100"/>
              </a:lnSpc>
              <a:buFontTx/>
              <a:buChar char="-"/>
            </a:pPr>
            <a:r>
              <a:rPr lang="it-IT" sz="2800" dirty="0" smtClean="0"/>
              <a:t>Invece di esprimere un concetto, raccontare permette di mostrare</a:t>
            </a:r>
          </a:p>
          <a:p>
            <a:pPr>
              <a:lnSpc>
                <a:spcPts val="4100"/>
              </a:lnSpc>
              <a:buFontTx/>
              <a:buChar char="-"/>
            </a:pPr>
            <a:r>
              <a:rPr lang="it-IT" sz="2800" dirty="0" smtClean="0"/>
              <a:t>  </a:t>
            </a:r>
            <a:r>
              <a:rPr lang="it-IT" sz="2800" dirty="0" err="1" smtClean="0"/>
              <a:t>Tradere</a:t>
            </a:r>
            <a:r>
              <a:rPr lang="it-IT" sz="2800" dirty="0" smtClean="0"/>
              <a:t>, tradizione, tradire</a:t>
            </a:r>
          </a:p>
          <a:p>
            <a:pPr>
              <a:lnSpc>
                <a:spcPts val="4100"/>
              </a:lnSpc>
              <a:buFontTx/>
              <a:buChar char="-"/>
            </a:pPr>
            <a:endParaRPr lang="it-IT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1663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In sintesi, gli effetti del narrare:</a:t>
            </a:r>
            <a:endParaRPr lang="it-IT" sz="1600" dirty="0" smtClean="0"/>
          </a:p>
        </p:txBody>
      </p:sp>
      <p:sp>
        <p:nvSpPr>
          <p:cNvPr id="3" name="Rettangolo 2"/>
          <p:cNvSpPr/>
          <p:nvPr/>
        </p:nvSpPr>
        <p:spPr>
          <a:xfrm>
            <a:off x="395536" y="1196752"/>
            <a:ext cx="806489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800" dirty="0" smtClean="0"/>
              <a:t>invece di esporre concetti porto le persone dentro un </a:t>
            </a:r>
            <a:r>
              <a:rPr lang="it-IT" sz="2800" b="1" dirty="0" smtClean="0"/>
              <a:t>itinerario</a:t>
            </a:r>
          </a:p>
          <a:p>
            <a:pPr marL="361950" indent="-361950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800" dirty="0" smtClean="0"/>
              <a:t>il concetto chiude, delimita, la narrazione </a:t>
            </a:r>
            <a:r>
              <a:rPr lang="it-IT" sz="2800" b="1" dirty="0" smtClean="0"/>
              <a:t>apre</a:t>
            </a:r>
            <a:r>
              <a:rPr lang="it-IT" sz="2800" dirty="0" smtClean="0"/>
              <a:t>, </a:t>
            </a:r>
            <a:r>
              <a:rPr lang="it-IT" sz="2800" b="1" dirty="0" smtClean="0"/>
              <a:t>coinvolge</a:t>
            </a:r>
            <a:r>
              <a:rPr lang="it-IT" sz="2800" dirty="0" smtClean="0"/>
              <a:t>, suscita delle domande </a:t>
            </a:r>
          </a:p>
          <a:p>
            <a:pPr marL="361950" indent="-361950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800" dirty="0" smtClean="0"/>
              <a:t>il concetto passa un valore, la narrazione passa una </a:t>
            </a:r>
            <a:r>
              <a:rPr lang="it-IT" sz="2800" b="1" dirty="0" smtClean="0"/>
              <a:t>visione delle cose</a:t>
            </a:r>
          </a:p>
          <a:p>
            <a:pPr marL="361950" indent="-361950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800" dirty="0" smtClean="0"/>
              <a:t>il concetto ottiene accettazione o rifiuto, il racconto invece </a:t>
            </a:r>
            <a:r>
              <a:rPr lang="it-IT" sz="2800" b="1" dirty="0" smtClean="0"/>
              <a:t>rispecchia</a:t>
            </a:r>
            <a:r>
              <a:rPr lang="it-IT" sz="2800" dirty="0" smtClean="0"/>
              <a:t> e quindi parla dell’ascoltatore: si abbassano le difese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1663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In sintesi, gli effetti del narrare:</a:t>
            </a:r>
            <a:endParaRPr lang="it-IT" sz="1600" dirty="0" smtClean="0"/>
          </a:p>
        </p:txBody>
      </p:sp>
      <p:sp>
        <p:nvSpPr>
          <p:cNvPr id="3" name="Rettangolo 2"/>
          <p:cNvSpPr/>
          <p:nvPr/>
        </p:nvSpPr>
        <p:spPr>
          <a:xfrm>
            <a:off x="395536" y="141277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il concetto è da inculcare, </a:t>
            </a:r>
            <a:r>
              <a:rPr lang="it-IT" sz="2800" b="1" dirty="0" smtClean="0"/>
              <a:t>il racconto fa entrare in una dimensione</a:t>
            </a:r>
            <a:r>
              <a:rPr lang="it-IT" sz="2800" dirty="0" smtClean="0"/>
              <a:t>: evoca, suggerisce, fa cogliere più che convincere, avvicina, crea nuovi legami (chi ascolta comincerà a pensare a </a:t>
            </a:r>
            <a:r>
              <a:rPr lang="it-IT" sz="2800" b="1" dirty="0" smtClean="0"/>
              <a:t>quando gli è capitata una cosa simile</a:t>
            </a:r>
            <a:r>
              <a:rPr lang="it-IT" sz="2800" dirty="0" smtClean="0"/>
              <a:t>, sarà curioso di vedere a che punto arriviamo per trarne conferma, conforto, insegnamento, aiuto, ecc.)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1663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In sintesi, gli effetti del narrare:</a:t>
            </a:r>
            <a:endParaRPr lang="it-IT" sz="1600" dirty="0" smtClean="0"/>
          </a:p>
        </p:txBody>
      </p:sp>
      <p:sp>
        <p:nvSpPr>
          <p:cNvPr id="3" name="Rettangolo 2"/>
          <p:cNvSpPr/>
          <p:nvPr/>
        </p:nvSpPr>
        <p:spPr>
          <a:xfrm>
            <a:off x="395536" y="1412776"/>
            <a:ext cx="828092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800" dirty="0" smtClean="0"/>
              <a:t>il concetto viene capito, il racconto </a:t>
            </a:r>
            <a:r>
              <a:rPr lang="it-IT" sz="2800" b="1" dirty="0" smtClean="0"/>
              <a:t>viene ricordato</a:t>
            </a:r>
          </a:p>
          <a:p>
            <a:pPr marL="450850" indent="-450850">
              <a:spcAft>
                <a:spcPts val="1200"/>
              </a:spcAft>
              <a:buFont typeface="Wingdings" pitchFamily="2" charset="2"/>
              <a:buChar char="§"/>
            </a:pPr>
            <a:r>
              <a:rPr lang="it-IT" sz="2800" dirty="0" smtClean="0"/>
              <a:t>esposto il concetto ho finito di parlare, finito il racconto </a:t>
            </a:r>
            <a:r>
              <a:rPr lang="it-IT" sz="2800" b="1" dirty="0" smtClean="0"/>
              <a:t>posso fare domande</a:t>
            </a:r>
            <a:r>
              <a:rPr lang="it-IT" sz="2800" dirty="0" smtClean="0"/>
              <a:t>: cosa ne pensate? Cosa vi dice questo racconto? Cosa vi suscita? Quando vi è capitato qualcosa di simile? </a:t>
            </a:r>
            <a:br>
              <a:rPr lang="it-IT" sz="2800" dirty="0" smtClean="0"/>
            </a:br>
            <a:r>
              <a:rPr lang="it-IT" sz="2800" dirty="0" smtClean="0"/>
              <a:t>Cosa avreste fatto in una situazione simile?</a:t>
            </a:r>
            <a:endParaRPr lang="it-IT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187624" y="533573"/>
            <a:ext cx="698477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1400" dirty="0" smtClean="0"/>
          </a:p>
          <a:p>
            <a:pPr algn="ctr"/>
            <a:r>
              <a:rPr lang="it-IT" dirty="0" smtClean="0"/>
              <a:t>SECONDA SERATA</a:t>
            </a:r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3600" dirty="0" smtClean="0"/>
          </a:p>
          <a:p>
            <a:pPr algn="ctr"/>
            <a:endParaRPr lang="it-IT" sz="3600" dirty="0" smtClean="0"/>
          </a:p>
          <a:p>
            <a:pPr algn="ctr"/>
            <a:r>
              <a:rPr lang="it-IT" sz="4400" dirty="0" smtClean="0"/>
              <a:t>Gesù racconta</a:t>
            </a:r>
          </a:p>
          <a:p>
            <a:pPr algn="ctr"/>
            <a:r>
              <a:rPr lang="it-IT" sz="4400" dirty="0" smtClean="0"/>
              <a:t>La comunicazione narrativa</a:t>
            </a:r>
            <a:endParaRPr lang="it-IT" sz="4400" dirty="0"/>
          </a:p>
        </p:txBody>
      </p:sp>
      <p:pic>
        <p:nvPicPr>
          <p:cNvPr id="4100" name="Picture 4" descr="http://www.preghiere.net/wp-content/uploads/2015/02/mani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196752"/>
            <a:ext cx="5034559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3568" y="1052736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Il concetto è unidirezionale, io che lo espongo a voi.</a:t>
            </a:r>
          </a:p>
          <a:p>
            <a:endParaRPr lang="it-IT" sz="2800" dirty="0" smtClean="0"/>
          </a:p>
          <a:p>
            <a:r>
              <a:rPr lang="it-IT" sz="2800" dirty="0" smtClean="0"/>
              <a:t>Il racconto crea una relazione io e voi, perché il racconto mentre al centro una esperienza di vita, una situazione probabilmente vicina al cuore di molti: così la comunicazione è </a:t>
            </a:r>
            <a:r>
              <a:rPr lang="it-IT" sz="2800" b="1" dirty="0" smtClean="0"/>
              <a:t>mettere in comune e crea comunione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260648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Allora gli scribi e i farisei gli condussero una donna sorpresa in adulterio, la posero in mezzo e gli dissero: «Maestro, questa donna è stata sorpresa in flagrante adulterio. Ora Mosè, nella Legge, ci ha comandato di lapidare donne come questa. Tu che ne dici?». Dicevano questo per metterlo alla prova e per avere motivo di accusarlo. </a:t>
            </a:r>
          </a:p>
          <a:p>
            <a:r>
              <a:rPr lang="it-IT" sz="2400" dirty="0" smtClean="0"/>
              <a:t>Ma Gesù si chinò e si mise a scrivere col dito per terra. Tuttavia, poiché insistevano nell’interrogarlo, si alzò e disse loro: «Chi di voi è senza peccato, getti per primo la pietra contro di lei». E, chinatosi di nuovo, scriveva per terra. Quelli, udito ciò, se ne andarono uno per uno, cominciando dai più anziani. </a:t>
            </a:r>
          </a:p>
          <a:p>
            <a:r>
              <a:rPr lang="it-IT" sz="2400" dirty="0" smtClean="0"/>
              <a:t>Lo lasciarono solo, e la donna era là in mezzo. Allora Gesù si alzò e le disse: «Donna, dove sono? Nessuno ti ha condannata?». Ed ella rispose: «Nessuno, Signore». E Gesù disse: «</a:t>
            </a:r>
            <a:r>
              <a:rPr lang="it-IT" sz="2400" dirty="0" err="1" smtClean="0"/>
              <a:t>Neanch</a:t>
            </a:r>
            <a:r>
              <a:rPr lang="it-IT" sz="2400" dirty="0" smtClean="0"/>
              <a:t>’io ti condanno; va’ e d’ora in poi non peccare più».</a:t>
            </a:r>
            <a:r>
              <a:rPr lang="it-IT" dirty="0" smtClean="0"/>
              <a:t> </a:t>
            </a:r>
          </a:p>
          <a:p>
            <a:pPr algn="r"/>
            <a:r>
              <a:rPr lang="it-IT" sz="2000" dirty="0" smtClean="0"/>
              <a:t> </a:t>
            </a:r>
            <a:r>
              <a:rPr lang="it-IT" sz="2000" i="1" dirty="0" smtClean="0"/>
              <a:t>(</a:t>
            </a:r>
            <a:r>
              <a:rPr lang="it-IT" sz="2000" i="1" dirty="0" err="1" smtClean="0"/>
              <a:t>Gv</a:t>
            </a:r>
            <a:r>
              <a:rPr lang="it-IT" sz="2000" i="1" dirty="0" smtClean="0"/>
              <a:t> 8 1-11)</a:t>
            </a:r>
            <a:endParaRPr lang="it-IT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55576" y="1268760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“In questa nostra epoca soffocata dalle parole, nessuno ascolta nulla se non </a:t>
            </a:r>
          </a:p>
          <a:p>
            <a:r>
              <a:rPr lang="it-IT" sz="2800" dirty="0" smtClean="0"/>
              <a:t>quello che si accorda coi suoi pregiudizi”</a:t>
            </a:r>
          </a:p>
          <a:p>
            <a:endParaRPr lang="it-IT" sz="2800" dirty="0" smtClean="0"/>
          </a:p>
          <a:p>
            <a:pPr algn="r"/>
            <a:r>
              <a:rPr lang="it-IT" sz="2400" i="1" dirty="0" smtClean="0"/>
              <a:t>(Thomas </a:t>
            </a:r>
            <a:r>
              <a:rPr lang="it-IT" sz="2400" i="1" dirty="0" err="1" smtClean="0"/>
              <a:t>Merton</a:t>
            </a:r>
            <a:r>
              <a:rPr lang="it-IT" sz="2400" i="1" dirty="0" smtClean="0"/>
              <a:t>, Diario, 2 marzo 1966) </a:t>
            </a:r>
            <a:endParaRPr lang="it-IT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55776" y="1916832"/>
            <a:ext cx="4032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dirty="0" smtClean="0"/>
              <a:t>Le parabole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63688" y="4005064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/>
              <a:t>paraballo = confronto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835697" y="692696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Gesù persegue 4 obiettivi: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683568" y="155679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800" b="1" dirty="0" smtClean="0"/>
              <a:t>didascalico</a:t>
            </a:r>
            <a:r>
              <a:rPr lang="it-IT" sz="2800" dirty="0" smtClean="0"/>
              <a:t>: la parabola è un paragone prolungato che aiuta a comprendere di più il discorso astratto.</a:t>
            </a:r>
            <a:endParaRPr 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683568" y="2852936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t-IT" sz="2000" dirty="0" smtClean="0"/>
              <a:t> </a:t>
            </a:r>
            <a:r>
              <a:rPr lang="it-IT" sz="2800" b="1" dirty="0" smtClean="0"/>
              <a:t>di allargamento: </a:t>
            </a:r>
            <a:r>
              <a:rPr lang="it-IT" sz="2800" dirty="0" smtClean="0"/>
              <a:t>rimandare oltre.</a:t>
            </a:r>
            <a:endParaRPr lang="it-IT" sz="2800" b="1" dirty="0"/>
          </a:p>
        </p:txBody>
      </p:sp>
      <p:sp>
        <p:nvSpPr>
          <p:cNvPr id="7" name="Rettangolo 6"/>
          <p:cNvSpPr/>
          <p:nvPr/>
        </p:nvSpPr>
        <p:spPr>
          <a:xfrm>
            <a:off x="683568" y="3789040"/>
            <a:ext cx="8144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t-IT" sz="2000" dirty="0" smtClean="0"/>
              <a:t> </a:t>
            </a:r>
            <a:r>
              <a:rPr lang="it-IT" sz="2800" b="1" dirty="0" smtClean="0"/>
              <a:t>educativo</a:t>
            </a:r>
            <a:r>
              <a:rPr lang="it-IT" sz="2800" dirty="0" smtClean="0"/>
              <a:t>: le parabole devono stimolare la domanda.</a:t>
            </a:r>
            <a:endParaRPr lang="it-IT" sz="2800" dirty="0"/>
          </a:p>
        </p:txBody>
      </p:sp>
      <p:sp>
        <p:nvSpPr>
          <p:cNvPr id="8" name="Rettangolo 7"/>
          <p:cNvSpPr/>
          <p:nvPr/>
        </p:nvSpPr>
        <p:spPr>
          <a:xfrm>
            <a:off x="683568" y="4581128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t-IT" sz="2000" dirty="0" smtClean="0"/>
              <a:t> </a:t>
            </a:r>
            <a:r>
              <a:rPr lang="it-IT" sz="2800" b="1" dirty="0" smtClean="0"/>
              <a:t>formativo: </a:t>
            </a:r>
            <a:r>
              <a:rPr lang="it-IT" sz="2800" dirty="0" smtClean="0"/>
              <a:t>ai discepoli che </a:t>
            </a:r>
            <a:r>
              <a:rPr lang="it-IT" sz="2800" i="1" dirty="0" smtClean="0"/>
              <a:t>“lo interrogavano sulle parabole"</a:t>
            </a:r>
            <a:r>
              <a:rPr lang="it-IT" sz="2800" dirty="0" smtClean="0"/>
              <a:t>, Gesù </a:t>
            </a:r>
            <a:r>
              <a:rPr lang="it-IT" sz="2800" i="1" dirty="0" smtClean="0"/>
              <a:t>“in privato spiegava ogni cosa"</a:t>
            </a:r>
            <a:r>
              <a:rPr lang="it-IT" sz="2800" dirty="0" smtClean="0"/>
              <a:t>. </a:t>
            </a:r>
            <a:r>
              <a:rPr lang="it-IT" sz="2800" i="1" dirty="0" smtClean="0"/>
              <a:t>“Chi cerca trova e a chi bussa sarà aperto"</a:t>
            </a:r>
            <a:r>
              <a:rPr lang="it-IT" sz="2800" dirty="0" smtClean="0"/>
              <a:t> (Matteo 7, 8).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051720" y="620688"/>
            <a:ext cx="52756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La parabola del Figliol Prodigo</a:t>
            </a:r>
            <a:endParaRPr lang="it-IT" sz="3200" dirty="0"/>
          </a:p>
        </p:txBody>
      </p:sp>
      <p:pic>
        <p:nvPicPr>
          <p:cNvPr id="18434" name="Picture 2" descr="http://www.chiesacattolica.it/cci_new_v3/allegati/40637/DRT001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7086700" cy="4606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76672"/>
            <a:ext cx="8352928" cy="58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Il figlio maggiore si trovava nei campi. Al ritorno, quando fu vicino a casa, udì la musica e le danze; chiamò uno dei servi e gli domandò che cosa fosse tutto questo. Quello gli rispose: «Tuo fratello è qui e tuo padre ha fatto ammazzare il vitello grasso, perché lo ha riavuto sano e salvo». Egli si indignò, e non voleva entrare. </a:t>
            </a:r>
          </a:p>
          <a:p>
            <a:pPr lvl="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Suo padre allora uscì a supplicarlo. Ma egli rispose a suo padre: «Ecco, io ti servo da tanti anni e non ho mai disobbedito a un tuo comando, e tu non mi hai mai dato un capretto per far festa con i miei amici. Ma ora che è tornato questo tuo figlio, il quale ha divorato le tue sostanze con le prostitute, per lui hai ammazzato il vitello grasso». Gli rispose il padre: «Figlio, tu sei sempre con me e tutto ciò che è mio è tuo; ma bisognava far festa e rallegrarsi, perché questo tuo fratello era morto ed è tornato in vita, era perduto ed è stato </a:t>
            </a:r>
            <a:r>
              <a:rPr lang="it-IT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ritrovato». </a:t>
            </a:r>
          </a:p>
          <a:p>
            <a:pPr lvl="0" algn="r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0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it-IT" sz="2000" i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Lc</a:t>
            </a:r>
            <a:r>
              <a:rPr lang="it-IT" sz="20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15,11-32)</a:t>
            </a: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548680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/>
              <a:t>Quale è il </a:t>
            </a:r>
            <a:r>
              <a:rPr lang="it-IT" sz="2800" b="1" dirty="0" smtClean="0"/>
              <a:t>contesto</a:t>
            </a:r>
            <a:r>
              <a:rPr lang="it-IT" sz="2800" dirty="0" smtClean="0"/>
              <a:t> dei protagonisti? 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Fatica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Sacrificio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Aspettative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Delusioni</a:t>
            </a:r>
          </a:p>
          <a:p>
            <a:pPr marL="361950" indent="-361950">
              <a:lnSpc>
                <a:spcPct val="150000"/>
              </a:lnSpc>
              <a:buFont typeface="Arial" pitchFamily="34" charset="0"/>
              <a:buChar char="•"/>
            </a:pPr>
            <a:endParaRPr lang="it-IT" sz="2800" dirty="0" smtClean="0"/>
          </a:p>
          <a:p>
            <a:pPr marL="361950" indent="-361950">
              <a:lnSpc>
                <a:spcPct val="150000"/>
              </a:lnSpc>
              <a:buFont typeface="Arial" pitchFamily="34" charset="0"/>
              <a:buChar char="•"/>
            </a:pPr>
            <a:endParaRPr lang="it-IT" sz="2800" dirty="0" smtClean="0"/>
          </a:p>
          <a:p>
            <a:r>
              <a:rPr lang="it-IT" sz="2800" dirty="0" smtClean="0"/>
              <a:t>La parabola mi coinvolge perché pone i protagonisti all’interno </a:t>
            </a:r>
            <a:r>
              <a:rPr lang="it-IT" sz="2800" b="1" dirty="0" smtClean="0"/>
              <a:t>di una “realtà” che io vivo quotidianamente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548680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/>
              <a:t>La </a:t>
            </a:r>
            <a:r>
              <a:rPr lang="it-IT" sz="2800" b="1" dirty="0" smtClean="0"/>
              <a:t>reazione</a:t>
            </a:r>
            <a:r>
              <a:rPr lang="it-IT" sz="2800" dirty="0" smtClean="0"/>
              <a:t> del figlio maggiore? 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Isolamento/solitudine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Rabbia 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Recriminazione (rancore)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Richieste</a:t>
            </a:r>
          </a:p>
          <a:p>
            <a:pPr marL="1704975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Manipoliamo</a:t>
            </a:r>
          </a:p>
          <a:p>
            <a:pPr marL="361950" indent="-361950">
              <a:lnSpc>
                <a:spcPct val="150000"/>
              </a:lnSpc>
              <a:buFont typeface="Arial" pitchFamily="34" charset="0"/>
              <a:buChar char="•"/>
            </a:pPr>
            <a:endParaRPr lang="it-IT" sz="2800" dirty="0" smtClean="0"/>
          </a:p>
          <a:p>
            <a:r>
              <a:rPr lang="it-IT" sz="2800" dirty="0" smtClean="0"/>
              <a:t>La parabola mi coinvolge perché </a:t>
            </a:r>
            <a:r>
              <a:rPr lang="it-IT" sz="2800" b="1" dirty="0" smtClean="0"/>
              <a:t>rileggo nei protagonisti lo stesso mio comportamento </a:t>
            </a:r>
          </a:p>
          <a:p>
            <a:r>
              <a:rPr lang="it-IT" sz="2800" dirty="0" smtClean="0"/>
              <a:t>(</a:t>
            </a:r>
            <a:r>
              <a:rPr lang="it-IT" sz="2800" i="1" dirty="0" smtClean="0"/>
              <a:t>“se fossi in lui anche io farei </a:t>
            </a:r>
            <a:r>
              <a:rPr lang="it-IT" sz="2800" i="1" dirty="0" err="1" smtClean="0"/>
              <a:t>così…</a:t>
            </a:r>
            <a:r>
              <a:rPr lang="it-IT" sz="2800" i="1" dirty="0" smtClean="0"/>
              <a:t>”</a:t>
            </a:r>
            <a:r>
              <a:rPr lang="it-IT" sz="2800" dirty="0" smtClean="0"/>
              <a:t>).</a:t>
            </a:r>
            <a:endParaRPr lang="it-IT" sz="2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1368</Words>
  <Application>Microsoft Office PowerPoint</Application>
  <PresentationFormat>Presentazione su schermo (4:3)</PresentationFormat>
  <Paragraphs>139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Stefano</dc:creator>
  <cp:lastModifiedBy>Utente</cp:lastModifiedBy>
  <cp:revision>66</cp:revision>
  <dcterms:created xsi:type="dcterms:W3CDTF">2015-02-23T20:21:21Z</dcterms:created>
  <dcterms:modified xsi:type="dcterms:W3CDTF">2015-03-08T19:40:51Z</dcterms:modified>
</cp:coreProperties>
</file>