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76" r:id="rId14"/>
    <p:sldId id="277" r:id="rId15"/>
    <p:sldId id="278" r:id="rId16"/>
    <p:sldId id="268" r:id="rId17"/>
    <p:sldId id="269" r:id="rId18"/>
    <p:sldId id="270" r:id="rId19"/>
    <p:sldId id="271" r:id="rId20"/>
    <p:sldId id="279" r:id="rId21"/>
    <p:sldId id="288" r:id="rId22"/>
    <p:sldId id="282" r:id="rId23"/>
    <p:sldId id="284" r:id="rId24"/>
    <p:sldId id="286" r:id="rId25"/>
    <p:sldId id="287" r:id="rId26"/>
    <p:sldId id="289" r:id="rId27"/>
    <p:sldId id="273" r:id="rId28"/>
    <p:sldId id="274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8379B-E40A-46FE-AB2F-600FF187BA09}" type="datetimeFigureOut">
              <a:rPr lang="it-IT" smtClean="0"/>
              <a:pPr/>
              <a:t>28/02/2015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5389B-B53A-4E77-8E2D-E45CE25508A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389B-B53A-4E77-8E2D-E45CE25508A5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389B-B53A-4E77-8E2D-E45CE25508A5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389B-B53A-4E77-8E2D-E45CE25508A5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389B-B53A-4E77-8E2D-E45CE25508A5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389B-B53A-4E77-8E2D-E45CE25508A5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389B-B53A-4E77-8E2D-E45CE25508A5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389B-B53A-4E77-8E2D-E45CE25508A5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389B-B53A-4E77-8E2D-E45CE25508A5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389B-B53A-4E77-8E2D-E45CE25508A5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389B-B53A-4E77-8E2D-E45CE25508A5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389B-B53A-4E77-8E2D-E45CE25508A5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389B-B53A-4E77-8E2D-E45CE25508A5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389B-B53A-4E77-8E2D-E45CE25508A5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389B-B53A-4E77-8E2D-E45CE25508A5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389B-B53A-4E77-8E2D-E45CE25508A5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389B-B53A-4E77-8E2D-E45CE25508A5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389B-B53A-4E77-8E2D-E45CE25508A5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389B-B53A-4E77-8E2D-E45CE25508A5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389B-B53A-4E77-8E2D-E45CE25508A5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389B-B53A-4E77-8E2D-E45CE25508A5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389B-B53A-4E77-8E2D-E45CE25508A5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389B-B53A-4E77-8E2D-E45CE25508A5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389B-B53A-4E77-8E2D-E45CE25508A5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389B-B53A-4E77-8E2D-E45CE25508A5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389B-B53A-4E77-8E2D-E45CE25508A5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389B-B53A-4E77-8E2D-E45CE25508A5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389B-B53A-4E77-8E2D-E45CE25508A5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389B-B53A-4E77-8E2D-E45CE25508A5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28/02/2015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87624" y="1796623"/>
            <a:ext cx="653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/>
              <a:t>SULLE ORME </a:t>
            </a:r>
            <a:r>
              <a:rPr lang="it-IT" sz="3600" b="1" dirty="0" err="1" smtClean="0"/>
              <a:t>DI</a:t>
            </a:r>
            <a:r>
              <a:rPr lang="it-IT" sz="3600" b="1" dirty="0" smtClean="0"/>
              <a:t> GESU’,</a:t>
            </a:r>
          </a:p>
          <a:p>
            <a:pPr algn="ctr"/>
            <a:r>
              <a:rPr lang="it-IT" sz="3600" b="1" dirty="0" smtClean="0"/>
              <a:t> IL PERFETTO COMUNICATORE</a:t>
            </a:r>
            <a:endParaRPr lang="it-IT" sz="3600" b="1" dirty="0"/>
          </a:p>
        </p:txBody>
      </p:sp>
      <p:sp>
        <p:nvSpPr>
          <p:cNvPr id="6" name="Rettangolo 5"/>
          <p:cNvSpPr/>
          <p:nvPr/>
        </p:nvSpPr>
        <p:spPr>
          <a:xfrm>
            <a:off x="1259632" y="5445224"/>
            <a:ext cx="6534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/>
              <a:t>M. Bassetti – S. </a:t>
            </a:r>
            <a:r>
              <a:rPr lang="it-IT" sz="2000" dirty="0" err="1" smtClean="0"/>
              <a:t>Ossani</a:t>
            </a:r>
            <a:r>
              <a:rPr lang="it-IT" sz="2000" dirty="0" smtClean="0"/>
              <a:t> per Apostolato </a:t>
            </a:r>
            <a:r>
              <a:rPr lang="it-IT" sz="2000" dirty="0" smtClean="0"/>
              <a:t>Biblico Faenza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47664" y="1916832"/>
            <a:ext cx="61161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400" dirty="0" smtClean="0"/>
              <a:t>Con cosa comunica Gesù?</a:t>
            </a:r>
            <a:endParaRPr lang="it-IT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347864" y="908720"/>
            <a:ext cx="554461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800" dirty="0" smtClean="0"/>
          </a:p>
          <a:p>
            <a:endParaRPr lang="it-IT" sz="2800" dirty="0" smtClean="0"/>
          </a:p>
          <a:p>
            <a:r>
              <a:rPr lang="it-IT" sz="2800" dirty="0" smtClean="0"/>
              <a:t>Scese dal monte e molta folla lo seguì. Ed ecco, si avvicinò un lebbroso, si prostrò davanti a lui e disse: "Signore, se vuoi, puoi purificarmi". Tese la mano e lo toccò dicendo: "Lo voglio: sii purificato!". </a:t>
            </a:r>
          </a:p>
          <a:p>
            <a:r>
              <a:rPr lang="it-IT" sz="2800" dirty="0" smtClean="0"/>
              <a:t>E subito la sua lebbra fu guarita.</a:t>
            </a:r>
          </a:p>
          <a:p>
            <a:pPr algn="r"/>
            <a:endParaRPr lang="it-IT" sz="2800" i="1" dirty="0" smtClean="0"/>
          </a:p>
          <a:p>
            <a:pPr algn="r"/>
            <a:r>
              <a:rPr lang="it-IT" i="1" dirty="0" smtClean="0"/>
              <a:t>Mt 8, 1-3</a:t>
            </a:r>
            <a:endParaRPr lang="it-IT" i="1" dirty="0"/>
          </a:p>
        </p:txBody>
      </p:sp>
      <p:pic>
        <p:nvPicPr>
          <p:cNvPr id="16386" name="Picture 2" descr="http://4.bp.blogspot.com/-406vPxvLvTE/UvqAXnHpPFI/AAAAAAAACfQ/PKqKFZgIsSI/s1600/Christ_Healing_the_Le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2892281" cy="3744416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611560" y="40466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Con la parola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ttangolo 3"/>
          <p:cNvSpPr>
            <a:spLocks noChangeArrowheads="1"/>
          </p:cNvSpPr>
          <p:nvPr/>
        </p:nvSpPr>
        <p:spPr bwMode="auto">
          <a:xfrm>
            <a:off x="500063" y="928688"/>
            <a:ext cx="82804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 dirty="0">
                <a:latin typeface="+mn-lt"/>
                <a:cs typeface="Arial" pitchFamily="34" charset="0"/>
              </a:rPr>
              <a:t>DABAR </a:t>
            </a:r>
          </a:p>
          <a:p>
            <a:pPr algn="ctr">
              <a:defRPr/>
            </a:pPr>
            <a:r>
              <a:rPr lang="it-IT" sz="3200" dirty="0">
                <a:latin typeface="+mn-lt"/>
                <a:cs typeface="Arial" pitchFamily="34" charset="0"/>
              </a:rPr>
              <a:t>= </a:t>
            </a:r>
          </a:p>
          <a:p>
            <a:pPr algn="ctr">
              <a:defRPr/>
            </a:pPr>
            <a:r>
              <a:rPr lang="en-US" sz="2800" dirty="0" smtClean="0">
                <a:latin typeface="+mn-lt"/>
                <a:cs typeface="Arial" pitchFamily="34" charset="0"/>
              </a:rPr>
              <a:t>la </a:t>
            </a:r>
            <a:r>
              <a:rPr lang="en-US" sz="2800" dirty="0" err="1" smtClean="0">
                <a:latin typeface="+mn-lt"/>
                <a:cs typeface="Arial" pitchFamily="34" charset="0"/>
              </a:rPr>
              <a:t>parola</a:t>
            </a:r>
            <a:r>
              <a:rPr lang="en-US" sz="2800" dirty="0" smtClean="0">
                <a:latin typeface="+mn-lt"/>
                <a:cs typeface="Arial" pitchFamily="34" charset="0"/>
              </a:rPr>
              <a:t> </a:t>
            </a:r>
            <a:r>
              <a:rPr lang="en-US" sz="2800" dirty="0" err="1" smtClean="0">
                <a:latin typeface="+mn-lt"/>
                <a:cs typeface="Arial" pitchFamily="34" charset="0"/>
              </a:rPr>
              <a:t>che</a:t>
            </a:r>
            <a:r>
              <a:rPr lang="en-US" sz="2800" dirty="0" smtClean="0">
                <a:latin typeface="+mn-lt"/>
                <a:cs typeface="Arial" pitchFamily="34" charset="0"/>
              </a:rPr>
              <a:t> </a:t>
            </a:r>
            <a:r>
              <a:rPr lang="en-US" sz="2800" dirty="0" err="1" smtClean="0">
                <a:latin typeface="+mn-lt"/>
                <a:cs typeface="Arial" pitchFamily="34" charset="0"/>
              </a:rPr>
              <a:t>realizza</a:t>
            </a:r>
            <a:r>
              <a:rPr lang="en-US" sz="2800" dirty="0" smtClean="0">
                <a:latin typeface="+mn-lt"/>
                <a:cs typeface="Arial" pitchFamily="34" charset="0"/>
              </a:rPr>
              <a:t> </a:t>
            </a:r>
            <a:r>
              <a:rPr lang="en-US" sz="2800" dirty="0" err="1" smtClean="0">
                <a:latin typeface="+mn-lt"/>
                <a:cs typeface="Arial" pitchFamily="34" charset="0"/>
              </a:rPr>
              <a:t>ciò</a:t>
            </a:r>
            <a:r>
              <a:rPr lang="en-US" sz="2800" dirty="0" smtClean="0">
                <a:latin typeface="+mn-lt"/>
                <a:cs typeface="Arial" pitchFamily="34" charset="0"/>
              </a:rPr>
              <a:t> </a:t>
            </a:r>
            <a:r>
              <a:rPr lang="en-US" sz="2800" dirty="0" err="1" smtClean="0">
                <a:latin typeface="+mn-lt"/>
                <a:cs typeface="Arial" pitchFamily="34" charset="0"/>
              </a:rPr>
              <a:t>che</a:t>
            </a:r>
            <a:r>
              <a:rPr lang="en-US" sz="2800" dirty="0" smtClean="0">
                <a:latin typeface="+mn-lt"/>
                <a:cs typeface="Arial" pitchFamily="34" charset="0"/>
              </a:rPr>
              <a:t> dice</a:t>
            </a:r>
            <a:r>
              <a:rPr lang="it-IT" sz="2800" dirty="0">
                <a:latin typeface="+mn-lt"/>
                <a:cs typeface="Arial" pitchFamily="34" charset="0"/>
              </a:rPr>
              <a:t/>
            </a:r>
            <a:br>
              <a:rPr lang="it-IT" sz="2800" dirty="0">
                <a:latin typeface="+mn-lt"/>
                <a:cs typeface="Arial" pitchFamily="34" charset="0"/>
              </a:rPr>
            </a:br>
            <a:endParaRPr lang="it-IT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n-US" sz="2800" dirty="0" smtClean="0">
                <a:latin typeface="+mn-lt"/>
              </a:rPr>
              <a:t>E </a:t>
            </a:r>
            <a:r>
              <a:rPr lang="en-US" sz="2800" dirty="0" err="1" smtClean="0">
                <a:latin typeface="+mn-lt"/>
              </a:rPr>
              <a:t>Dio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disse</a:t>
            </a:r>
            <a:r>
              <a:rPr lang="en-US" sz="2800" dirty="0" smtClean="0">
                <a:latin typeface="+mn-lt"/>
              </a:rPr>
              <a:t>, “</a:t>
            </a:r>
            <a:r>
              <a:rPr lang="en-US" sz="2800" dirty="0" err="1" smtClean="0">
                <a:latin typeface="+mn-lt"/>
              </a:rPr>
              <a:t>sia</a:t>
            </a:r>
            <a:r>
              <a:rPr lang="en-US" sz="2800" dirty="0" smtClean="0">
                <a:latin typeface="+mn-lt"/>
              </a:rPr>
              <a:t> la </a:t>
            </a:r>
            <a:r>
              <a:rPr lang="en-US" sz="2800" dirty="0" err="1" smtClean="0">
                <a:latin typeface="+mn-lt"/>
              </a:rPr>
              <a:t>luce</a:t>
            </a:r>
            <a:r>
              <a:rPr lang="en-US" sz="2800" dirty="0" smtClean="0">
                <a:latin typeface="+mn-lt"/>
              </a:rPr>
              <a:t>"; e la </a:t>
            </a:r>
            <a:r>
              <a:rPr lang="en-US" sz="2800" dirty="0" err="1" smtClean="0">
                <a:latin typeface="+mn-lt"/>
              </a:rPr>
              <a:t>luce</a:t>
            </a:r>
            <a:r>
              <a:rPr lang="en-US" sz="2800" dirty="0" smtClean="0">
                <a:latin typeface="+mn-lt"/>
              </a:rPr>
              <a:t> fu.</a:t>
            </a:r>
            <a:endParaRPr lang="it-IT" sz="2800" b="1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it-IT" sz="2000" b="1" dirty="0" smtClean="0">
                <a:latin typeface="+mn-lt"/>
                <a:cs typeface="Arial" pitchFamily="34" charset="0"/>
              </a:rPr>
              <a:t>Genesi </a:t>
            </a:r>
            <a:r>
              <a:rPr lang="it-IT" sz="2000" b="1" dirty="0">
                <a:latin typeface="+mn-lt"/>
                <a:cs typeface="Arial" pitchFamily="34" charset="0"/>
              </a:rPr>
              <a:t>1,3</a:t>
            </a:r>
          </a:p>
        </p:txBody>
      </p:sp>
      <p:pic>
        <p:nvPicPr>
          <p:cNvPr id="3075" name="Picture 4" descr="https://cdn-assets.answersingenesis.org/img/cms/content/contentnode/header_image/cre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4071938"/>
            <a:ext cx="7072312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1"/>
          <p:cNvSpPr txBox="1">
            <a:spLocks noChangeArrowheads="1"/>
          </p:cNvSpPr>
          <p:nvPr/>
        </p:nvSpPr>
        <p:spPr bwMode="auto">
          <a:xfrm>
            <a:off x="500063" y="1285875"/>
            <a:ext cx="364331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it-IT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it-IT" sz="3200" i="1" dirty="0" smtClean="0">
                <a:latin typeface="+mn-lt"/>
                <a:cs typeface="Arial" pitchFamily="34" charset="0"/>
              </a:rPr>
              <a:t>parola</a:t>
            </a:r>
            <a:r>
              <a:rPr lang="it-IT" sz="3200" dirty="0" smtClean="0">
                <a:latin typeface="+mn-lt"/>
                <a:cs typeface="Arial" pitchFamily="34" charset="0"/>
              </a:rPr>
              <a:t> nella cultura occidentale: </a:t>
            </a:r>
            <a:endParaRPr lang="it-IT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it-IT" sz="3200" b="1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it-IT" sz="3200" b="1" dirty="0">
                <a:latin typeface="+mn-lt"/>
                <a:cs typeface="Arial" pitchFamily="34" charset="0"/>
              </a:rPr>
              <a:t>LOGOS </a:t>
            </a:r>
          </a:p>
          <a:p>
            <a:pPr algn="ctr">
              <a:defRPr/>
            </a:pPr>
            <a:r>
              <a:rPr lang="it-IT" sz="3200" dirty="0">
                <a:latin typeface="+mn-lt"/>
                <a:cs typeface="Arial" pitchFamily="34" charset="0"/>
              </a:rPr>
              <a:t>→ </a:t>
            </a:r>
            <a:r>
              <a:rPr lang="it-IT" sz="3200" dirty="0" smtClean="0">
                <a:latin typeface="+mn-lt"/>
                <a:cs typeface="Arial" pitchFamily="34" charset="0"/>
              </a:rPr>
              <a:t>dimensione concettuale</a:t>
            </a:r>
            <a:endParaRPr lang="it-IT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it-IT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it-IT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it-IT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it-IT" sz="3200" i="1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it-IT" sz="3200" i="1" dirty="0">
              <a:latin typeface="+mn-lt"/>
              <a:cs typeface="Arial" pitchFamily="34" charset="0"/>
            </a:endParaRPr>
          </a:p>
        </p:txBody>
      </p:sp>
      <p:pic>
        <p:nvPicPr>
          <p:cNvPr id="4099" name="Picture 2" descr="http://img2.wikia.nocookie.net/__cb20140524231253/powerlisting/images/6/62/Mind-Gea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1357313"/>
            <a:ext cx="4195763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1"/>
          <p:cNvSpPr txBox="1">
            <a:spLocks noChangeArrowheads="1"/>
          </p:cNvSpPr>
          <p:nvPr/>
        </p:nvSpPr>
        <p:spPr bwMode="auto">
          <a:xfrm>
            <a:off x="323528" y="620688"/>
            <a:ext cx="364331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dirty="0" smtClean="0">
                <a:latin typeface="+mn-lt"/>
                <a:cs typeface="Arial" pitchFamily="34" charset="0"/>
              </a:rPr>
              <a:t>parola nella cultura orientale: </a:t>
            </a:r>
            <a:endParaRPr lang="it-IT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it-IT" sz="3200" b="1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it-IT" sz="3200" b="1" dirty="0">
                <a:latin typeface="+mn-lt"/>
                <a:cs typeface="Arial" pitchFamily="34" charset="0"/>
              </a:rPr>
              <a:t>DABAR </a:t>
            </a:r>
            <a:r>
              <a:rPr lang="it-IT" sz="3200" dirty="0">
                <a:latin typeface="+mn-lt"/>
                <a:cs typeface="Arial" pitchFamily="34" charset="0"/>
              </a:rPr>
              <a:t>→ </a:t>
            </a:r>
          </a:p>
          <a:p>
            <a:pPr algn="ctr">
              <a:defRPr/>
            </a:pPr>
            <a:r>
              <a:rPr lang="it-IT" sz="3200" dirty="0" smtClean="0">
                <a:latin typeface="+mn-lt"/>
                <a:cs typeface="Arial" pitchFamily="34" charset="0"/>
              </a:rPr>
              <a:t>dimensione dinamica e creativa: fatto, azione, storia</a:t>
            </a:r>
            <a:endParaRPr lang="it-IT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it-IT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it-IT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it-IT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it-IT" sz="3200" i="1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it-IT" sz="3200" i="1" dirty="0">
              <a:latin typeface="+mn-lt"/>
              <a:cs typeface="Arial" pitchFamily="34" charset="0"/>
            </a:endParaRPr>
          </a:p>
        </p:txBody>
      </p:sp>
      <p:pic>
        <p:nvPicPr>
          <p:cNvPr id="5123" name="Picture 2" descr="https://abnormalanabaptist.files.wordpress.com/2014/09/cre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620688"/>
            <a:ext cx="45767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961776" y="4221088"/>
            <a:ext cx="77866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endParaRPr lang="it-IT" sz="3200" dirty="0">
              <a:latin typeface="+mn-lt"/>
              <a:cs typeface="Arial" pitchFamily="34" charset="0"/>
            </a:endParaRPr>
          </a:p>
          <a:p>
            <a:pPr algn="r">
              <a:defRPr/>
            </a:pPr>
            <a:r>
              <a:rPr lang="it-IT" sz="3200" dirty="0" smtClean="0">
                <a:cs typeface="Arial" pitchFamily="34" charset="0"/>
              </a:rPr>
              <a:t>La Parola di Dio è creativa: agisce nel momento stesso in cui è pronunciata.</a:t>
            </a:r>
            <a:endParaRPr lang="it-IT" sz="3200" dirty="0">
              <a:latin typeface="+mn-lt"/>
              <a:cs typeface="Arial" pitchFamily="34" charset="0"/>
            </a:endParaRPr>
          </a:p>
          <a:p>
            <a:pPr algn="r">
              <a:defRPr/>
            </a:pPr>
            <a:endParaRPr lang="it-IT" sz="3200" dirty="0">
              <a:latin typeface="+mn-lt"/>
              <a:cs typeface="Arial" pitchFamily="34" charset="0"/>
            </a:endParaRPr>
          </a:p>
          <a:p>
            <a:pPr algn="r">
              <a:defRPr/>
            </a:pPr>
            <a:endParaRPr lang="it-IT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ttangolo 1"/>
          <p:cNvSpPr>
            <a:spLocks noChangeArrowheads="1"/>
          </p:cNvSpPr>
          <p:nvPr/>
        </p:nvSpPr>
        <p:spPr bwMode="auto">
          <a:xfrm>
            <a:off x="684213" y="1052513"/>
            <a:ext cx="799147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800" dirty="0">
                <a:latin typeface="+mn-lt"/>
              </a:rPr>
              <a:t>“Come infatti la pioggia e la neve scendono </a:t>
            </a:r>
          </a:p>
          <a:p>
            <a:pPr>
              <a:defRPr/>
            </a:pPr>
            <a:r>
              <a:rPr lang="it-IT" sz="2800" dirty="0">
                <a:latin typeface="+mn-lt"/>
              </a:rPr>
              <a:t>dal cielo e non vi ritornano </a:t>
            </a:r>
          </a:p>
          <a:p>
            <a:pPr>
              <a:defRPr/>
            </a:pPr>
            <a:r>
              <a:rPr lang="it-IT" sz="2800" dirty="0">
                <a:latin typeface="+mn-lt"/>
              </a:rPr>
              <a:t>senza avere irrigato la terra, </a:t>
            </a:r>
          </a:p>
          <a:p>
            <a:pPr>
              <a:defRPr/>
            </a:pPr>
            <a:r>
              <a:rPr lang="it-IT" sz="2800" dirty="0">
                <a:latin typeface="+mn-lt"/>
              </a:rPr>
              <a:t>senza averla fecondata e fatta germogliare,</a:t>
            </a:r>
          </a:p>
          <a:p>
            <a:pPr>
              <a:defRPr/>
            </a:pPr>
            <a:r>
              <a:rPr lang="it-IT" sz="2800" dirty="0">
                <a:latin typeface="+mn-lt"/>
              </a:rPr>
              <a:t>perché dia il seme a chi semina e il pane a chi mangia,</a:t>
            </a:r>
          </a:p>
          <a:p>
            <a:pPr>
              <a:defRPr/>
            </a:pPr>
            <a:r>
              <a:rPr lang="it-IT" sz="2800" dirty="0">
                <a:latin typeface="+mn-lt"/>
              </a:rPr>
              <a:t>così sarà della mia parola uscita dalla mia bocca:</a:t>
            </a:r>
          </a:p>
          <a:p>
            <a:pPr>
              <a:defRPr/>
            </a:pPr>
            <a:r>
              <a:rPr lang="it-IT" sz="2800" dirty="0">
                <a:latin typeface="+mn-lt"/>
              </a:rPr>
              <a:t>non ritornerà a me senza effetto,</a:t>
            </a:r>
          </a:p>
          <a:p>
            <a:pPr>
              <a:defRPr/>
            </a:pPr>
            <a:r>
              <a:rPr lang="it-IT" sz="2800" dirty="0">
                <a:latin typeface="+mn-lt"/>
              </a:rPr>
              <a:t>senza aver operato ciò che desidero</a:t>
            </a:r>
          </a:p>
          <a:p>
            <a:pPr>
              <a:defRPr/>
            </a:pPr>
            <a:r>
              <a:rPr lang="it-IT" sz="2800" dirty="0">
                <a:latin typeface="+mn-lt"/>
              </a:rPr>
              <a:t>e senza aver compiuto ciò per cui l'ho mandata”.</a:t>
            </a:r>
          </a:p>
          <a:p>
            <a:pPr>
              <a:defRPr/>
            </a:pPr>
            <a:endParaRPr lang="it-IT" sz="2800" dirty="0">
              <a:latin typeface="+mn-lt"/>
            </a:endParaRPr>
          </a:p>
          <a:p>
            <a:pPr algn="r">
              <a:defRPr/>
            </a:pPr>
            <a:r>
              <a:rPr lang="it-IT" sz="2000" dirty="0">
                <a:latin typeface="+mn-lt"/>
              </a:rPr>
              <a:t>Isaia 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27584" y="1844824"/>
            <a:ext cx="727280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Sia invece il vostro parlare: "Sì, </a:t>
            </a:r>
            <a:r>
              <a:rPr lang="it-IT" sz="2800" dirty="0" err="1" smtClean="0"/>
              <a:t>sì</a:t>
            </a:r>
            <a:r>
              <a:rPr lang="it-IT" sz="2800" dirty="0" smtClean="0"/>
              <a:t>", "No, </a:t>
            </a:r>
            <a:r>
              <a:rPr lang="it-IT" sz="2800" dirty="0" err="1" smtClean="0"/>
              <a:t>no</a:t>
            </a:r>
            <a:r>
              <a:rPr lang="it-IT" sz="2800" dirty="0" smtClean="0"/>
              <a:t>"; </a:t>
            </a:r>
          </a:p>
          <a:p>
            <a:r>
              <a:rPr lang="it-IT" sz="2800" dirty="0" smtClean="0"/>
              <a:t>il di più viene dal Maligno.</a:t>
            </a:r>
          </a:p>
          <a:p>
            <a:pPr algn="r"/>
            <a:endParaRPr lang="it-IT" sz="2800" dirty="0" smtClean="0"/>
          </a:p>
          <a:p>
            <a:pPr algn="r"/>
            <a:r>
              <a:rPr lang="it-IT" i="1" dirty="0" smtClean="0"/>
              <a:t>Mt 5, 37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11560" y="1268760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Alcune “regole” perché </a:t>
            </a:r>
          </a:p>
          <a:p>
            <a:pPr algn="ctr"/>
            <a:r>
              <a:rPr lang="it-IT" sz="2800" dirty="0" smtClean="0"/>
              <a:t>le nostre parole siano efficaci:</a:t>
            </a:r>
          </a:p>
          <a:p>
            <a:pPr algn="ctr"/>
            <a:endParaRPr lang="it-IT" sz="2800" dirty="0"/>
          </a:p>
        </p:txBody>
      </p:sp>
      <p:sp>
        <p:nvSpPr>
          <p:cNvPr id="5" name="Rettangolo 4"/>
          <p:cNvSpPr/>
          <p:nvPr/>
        </p:nvSpPr>
        <p:spPr>
          <a:xfrm>
            <a:off x="3275856" y="234888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endParaRPr lang="it-IT" sz="28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2800" dirty="0" smtClean="0"/>
              <a:t>  Vero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2800" dirty="0" smtClean="0"/>
              <a:t>  Adeguato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2800" dirty="0" smtClean="0"/>
              <a:t>  Breve e chiaro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2800" dirty="0" smtClean="0"/>
              <a:t>  Pertinente</a:t>
            </a:r>
          </a:p>
          <a:p>
            <a:endParaRPr lang="it-IT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059832" y="476672"/>
            <a:ext cx="532859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/>
              <a:t>Con i gesti</a:t>
            </a:r>
          </a:p>
          <a:p>
            <a:endParaRPr lang="it-IT" sz="1600" dirty="0" smtClean="0"/>
          </a:p>
          <a:p>
            <a:r>
              <a:rPr lang="it-IT" sz="2800" dirty="0" smtClean="0"/>
              <a:t>Gli portarono un sordomuto e lo pregarono di imporgli la mano. Lo prese in disparte, lontano dalla folla, gli pose le dita negli orecchi e con la saliva gli toccò la lingua; guardando quindi verso il cielo, emise un sospiro e gli disse: "</a:t>
            </a:r>
            <a:r>
              <a:rPr lang="it-IT" sz="2800" dirty="0" err="1" smtClean="0"/>
              <a:t>Effatà</a:t>
            </a:r>
            <a:r>
              <a:rPr lang="it-IT" sz="2800" dirty="0" smtClean="0"/>
              <a:t>", cioè: "Apriti!". E subito gli si aprirono gli orecchi, si sciolse il nodo della sua lingua e parlava correttamente.</a:t>
            </a:r>
          </a:p>
          <a:p>
            <a:pPr algn="r"/>
            <a:r>
              <a:rPr lang="it-IT" i="1" dirty="0" smtClean="0"/>
              <a:t>Mc 7, 32-35</a:t>
            </a:r>
            <a:endParaRPr lang="it-IT" i="1" dirty="0"/>
          </a:p>
        </p:txBody>
      </p:sp>
      <p:pic>
        <p:nvPicPr>
          <p:cNvPr id="3" name="Picture 2" descr="http://www.abbaziadipulsano.org/home/images/stories/icone_varie/Guarigione_sordomuto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51520" y="1484784"/>
            <a:ext cx="2616141" cy="3270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59632" y="836712"/>
            <a:ext cx="684076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Ora, mentre essi mangiavano, Gesù prese il pane e, pronunziata la benedizione, lo spezzò e lo diede ai discepoli dicendo: «Prendete e mangiate; questo è il mio corpo»</a:t>
            </a:r>
          </a:p>
          <a:p>
            <a:pPr algn="r"/>
            <a:r>
              <a:rPr lang="it-IT" i="1" dirty="0" smtClean="0"/>
              <a:t>Mt 26,26</a:t>
            </a:r>
          </a:p>
          <a:p>
            <a:endParaRPr lang="it-IT" sz="2800" dirty="0"/>
          </a:p>
        </p:txBody>
      </p:sp>
      <p:pic>
        <p:nvPicPr>
          <p:cNvPr id="13314" name="Picture 2" descr="http://www.centroaletti.com/foto/foto_opere/roma/108_Preziosine/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140968"/>
            <a:ext cx="4639120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187624" y="692696"/>
            <a:ext cx="698477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1400" dirty="0" smtClean="0"/>
          </a:p>
          <a:p>
            <a:pPr algn="ctr"/>
            <a:r>
              <a:rPr lang="it-IT" dirty="0" smtClean="0"/>
              <a:t>PRIMA SERATA</a:t>
            </a:r>
          </a:p>
          <a:p>
            <a:pPr algn="ctr"/>
            <a:endParaRPr lang="it-IT" sz="1400" dirty="0" smtClean="0"/>
          </a:p>
          <a:p>
            <a:pPr algn="ctr"/>
            <a:endParaRPr lang="it-IT" sz="1400" dirty="0" smtClean="0"/>
          </a:p>
          <a:p>
            <a:pPr algn="ctr"/>
            <a:endParaRPr lang="it-IT" sz="1400" dirty="0" smtClean="0"/>
          </a:p>
          <a:p>
            <a:pPr algn="ctr"/>
            <a:endParaRPr lang="it-IT" sz="1400" dirty="0" smtClean="0"/>
          </a:p>
          <a:p>
            <a:pPr algn="ctr"/>
            <a:endParaRPr lang="it-IT" sz="1400" dirty="0" smtClean="0"/>
          </a:p>
          <a:p>
            <a:pPr algn="ctr"/>
            <a:endParaRPr lang="it-IT" sz="1400" dirty="0" smtClean="0"/>
          </a:p>
          <a:p>
            <a:pPr algn="ctr"/>
            <a:endParaRPr lang="it-IT" sz="1400" dirty="0" smtClean="0"/>
          </a:p>
          <a:p>
            <a:pPr algn="ctr"/>
            <a:endParaRPr lang="it-IT" sz="1400" dirty="0" smtClean="0"/>
          </a:p>
          <a:p>
            <a:pPr algn="ctr"/>
            <a:endParaRPr lang="it-IT" sz="1400" dirty="0" smtClean="0"/>
          </a:p>
          <a:p>
            <a:pPr algn="ctr"/>
            <a:endParaRPr lang="it-IT" sz="1400" dirty="0" smtClean="0"/>
          </a:p>
          <a:p>
            <a:pPr algn="ctr"/>
            <a:endParaRPr lang="it-IT" sz="1400" dirty="0" smtClean="0"/>
          </a:p>
          <a:p>
            <a:pPr algn="ctr"/>
            <a:endParaRPr lang="it-IT" sz="1400" dirty="0" smtClean="0"/>
          </a:p>
          <a:p>
            <a:pPr algn="ctr"/>
            <a:endParaRPr lang="it-IT" sz="1400" dirty="0" smtClean="0"/>
          </a:p>
          <a:p>
            <a:pPr algn="ctr"/>
            <a:endParaRPr lang="it-IT" sz="3600" dirty="0" smtClean="0"/>
          </a:p>
          <a:p>
            <a:pPr algn="ctr"/>
            <a:r>
              <a:rPr lang="it-IT" sz="4400" dirty="0" smtClean="0"/>
              <a:t>Gesù è la Parola</a:t>
            </a:r>
          </a:p>
          <a:p>
            <a:pPr algn="ctr"/>
            <a:r>
              <a:rPr lang="it-IT" sz="4400" dirty="0" smtClean="0"/>
              <a:t> La comunicazione efficace</a:t>
            </a:r>
            <a:endParaRPr lang="it-IT" sz="4400" dirty="0"/>
          </a:p>
        </p:txBody>
      </p:sp>
      <p:pic>
        <p:nvPicPr>
          <p:cNvPr id="34820" name="Picture 4" descr="http://www.gliscritti.it/blog/images/2013-11/michelangelo-mano-dio-ada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556792"/>
            <a:ext cx="523875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43608" y="548680"/>
            <a:ext cx="68407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/>
              <a:t>Con le domande</a:t>
            </a:r>
          </a:p>
          <a:p>
            <a:r>
              <a:rPr lang="it-IT" sz="2800" dirty="0" smtClean="0"/>
              <a:t>	</a:t>
            </a:r>
          </a:p>
          <a:p>
            <a:endParaRPr lang="it-IT" dirty="0" smtClean="0"/>
          </a:p>
          <a:p>
            <a:endParaRPr lang="it-IT" sz="2800" dirty="0"/>
          </a:p>
        </p:txBody>
      </p:sp>
      <p:pic>
        <p:nvPicPr>
          <p:cNvPr id="5" name="Picture 2" descr="https://m1.behance.net/rendition/modules/23940245/disp/ba4ee355d446eb1c1904987f98407b6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628800"/>
            <a:ext cx="5760640" cy="4090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59632" y="836712"/>
            <a:ext cx="68407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Gesù allora si voltò e, osservando che essi lo seguivano, disse loro: </a:t>
            </a:r>
            <a:r>
              <a:rPr lang="it-IT" sz="2800" b="1" dirty="0" smtClean="0"/>
              <a:t>"Che cosa cercate?" </a:t>
            </a:r>
          </a:p>
          <a:p>
            <a:pPr algn="r"/>
            <a:r>
              <a:rPr lang="it-IT" dirty="0" err="1" smtClean="0"/>
              <a:t>Gv</a:t>
            </a:r>
            <a:r>
              <a:rPr lang="it-IT" dirty="0" smtClean="0"/>
              <a:t> 1, 38</a:t>
            </a:r>
          </a:p>
          <a:p>
            <a:endParaRPr lang="it-IT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051720" y="908720"/>
            <a:ext cx="4968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 </a:t>
            </a:r>
            <a:r>
              <a:rPr lang="it-IT" sz="2800" b="1" dirty="0" smtClean="0"/>
              <a:t>«Ma voi chi dite che io sia?» </a:t>
            </a:r>
          </a:p>
          <a:p>
            <a:endParaRPr lang="it-IT" sz="2800" dirty="0" smtClean="0"/>
          </a:p>
          <a:p>
            <a:pPr algn="r"/>
            <a:r>
              <a:rPr lang="it-IT" sz="2800" i="1" dirty="0" err="1" smtClean="0"/>
              <a:t>Lc</a:t>
            </a:r>
            <a:r>
              <a:rPr lang="it-IT" sz="2800" i="1" dirty="0" smtClean="0"/>
              <a:t> 9,20</a:t>
            </a:r>
          </a:p>
        </p:txBody>
      </p:sp>
      <p:sp>
        <p:nvSpPr>
          <p:cNvPr id="3" name="Rettangolo 2"/>
          <p:cNvSpPr/>
          <p:nvPr/>
        </p:nvSpPr>
        <p:spPr>
          <a:xfrm>
            <a:off x="971600" y="4005064"/>
            <a:ext cx="68407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Le domande portano l’altro </a:t>
            </a:r>
          </a:p>
          <a:p>
            <a:pPr algn="ctr"/>
            <a:r>
              <a:rPr lang="it-IT" sz="2800" dirty="0" smtClean="0"/>
              <a:t>a rispondere</a:t>
            </a:r>
            <a:r>
              <a:rPr lang="it-IT" sz="2800" b="1" dirty="0" smtClean="0"/>
              <a:t> coinvolgendosi</a:t>
            </a:r>
          </a:p>
          <a:p>
            <a:r>
              <a:rPr lang="it-IT" sz="2800" dirty="0" smtClean="0"/>
              <a:t>	</a:t>
            </a:r>
          </a:p>
          <a:p>
            <a:endParaRPr lang="it-IT" dirty="0" smtClean="0"/>
          </a:p>
          <a:p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27584" y="476672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Ora, mentre navigavano, egli si addormentò. Un turbine di vento si </a:t>
            </a:r>
            <a:r>
              <a:rPr lang="it-IT" sz="2800" dirty="0" err="1" smtClean="0"/>
              <a:t>abbattè</a:t>
            </a:r>
            <a:r>
              <a:rPr lang="it-IT" sz="2800" dirty="0" smtClean="0"/>
              <a:t> sul lago, imbarcavano acqua ed erano in pericolo. Accostatisi a lui, lo svegliarono dicendo: «Maestro,</a:t>
            </a:r>
          </a:p>
          <a:p>
            <a:r>
              <a:rPr lang="it-IT" sz="2800" dirty="0" smtClean="0"/>
              <a:t>maestro, siamo perduti!». E lui, destatosi, sgridò il vento e i flutti minacciosi; essi cessarono e si fece</a:t>
            </a:r>
          </a:p>
          <a:p>
            <a:r>
              <a:rPr lang="it-IT" sz="2800" dirty="0" smtClean="0"/>
              <a:t>bonaccia. Allora disse loro: </a:t>
            </a:r>
            <a:r>
              <a:rPr lang="it-IT" sz="2800" b="1" dirty="0" smtClean="0"/>
              <a:t>«Dov'è la vostra fede?»</a:t>
            </a:r>
            <a:r>
              <a:rPr lang="it-IT" sz="2800" dirty="0" smtClean="0"/>
              <a:t>. </a:t>
            </a:r>
          </a:p>
          <a:p>
            <a:pPr algn="r"/>
            <a:r>
              <a:rPr lang="it-IT" sz="2800" i="1" dirty="0" smtClean="0"/>
              <a:t>Luca 8</a:t>
            </a:r>
          </a:p>
        </p:txBody>
      </p:sp>
      <p:sp>
        <p:nvSpPr>
          <p:cNvPr id="3" name="Rettangolo 2"/>
          <p:cNvSpPr/>
          <p:nvPr/>
        </p:nvSpPr>
        <p:spPr>
          <a:xfrm>
            <a:off x="1187624" y="5085184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Nelle situazioni difficili e conflittuali </a:t>
            </a:r>
          </a:p>
          <a:p>
            <a:pPr algn="ctr"/>
            <a:r>
              <a:rPr lang="it-IT" sz="2800" dirty="0" smtClean="0"/>
              <a:t>le domande fanno emergere il </a:t>
            </a:r>
            <a:r>
              <a:rPr lang="it-IT" sz="2800" b="1" dirty="0" smtClean="0"/>
              <a:t>vero problema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27584" y="404664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 Quelli che camminavano avanti lo sgridavano, perché tacesse; ma lui continuava ancora più forte: «Figlio di Davide, abbi pietà di me!». </a:t>
            </a:r>
          </a:p>
          <a:p>
            <a:r>
              <a:rPr lang="it-IT" sz="2800" dirty="0" smtClean="0"/>
              <a:t>Gesù allora si fermò e ordinò che glielo conducessero. Quando gli fu vicino, gli domandò:</a:t>
            </a:r>
          </a:p>
          <a:p>
            <a:r>
              <a:rPr lang="it-IT" sz="2800" b="1" dirty="0" smtClean="0"/>
              <a:t>«Che vuoi che io faccia per te?»</a:t>
            </a:r>
            <a:r>
              <a:rPr lang="it-IT" sz="2800" dirty="0" smtClean="0"/>
              <a:t>. Egli rispose: «Signore, che io riabbia la vista»</a:t>
            </a:r>
          </a:p>
          <a:p>
            <a:endParaRPr lang="it-IT" sz="2800" i="1" dirty="0" smtClean="0"/>
          </a:p>
          <a:p>
            <a:pPr algn="r"/>
            <a:r>
              <a:rPr lang="it-IT" sz="2800" i="1" dirty="0" err="1" smtClean="0"/>
              <a:t>Lc</a:t>
            </a:r>
            <a:r>
              <a:rPr lang="it-IT" sz="2800" i="1" dirty="0" smtClean="0"/>
              <a:t> 18,39-41</a:t>
            </a:r>
          </a:p>
        </p:txBody>
      </p:sp>
      <p:sp>
        <p:nvSpPr>
          <p:cNvPr id="3" name="Rettangolo 2"/>
          <p:cNvSpPr/>
          <p:nvPr/>
        </p:nvSpPr>
        <p:spPr>
          <a:xfrm>
            <a:off x="899592" y="4869160"/>
            <a:ext cx="68407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le domande fanno emergere </a:t>
            </a:r>
          </a:p>
          <a:p>
            <a:pPr algn="ctr"/>
            <a:r>
              <a:rPr lang="it-IT" sz="2800" b="1" dirty="0" smtClean="0"/>
              <a:t>desideri e bisogni</a:t>
            </a:r>
            <a:r>
              <a:rPr lang="it-IT" sz="2800" dirty="0" smtClean="0"/>
              <a:t>	</a:t>
            </a:r>
          </a:p>
          <a:p>
            <a:endParaRPr lang="it-IT" dirty="0" smtClean="0"/>
          </a:p>
          <a:p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27584" y="764704"/>
            <a:ext cx="77048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Gesù in persona si accostò e camminava con loro. Ma i loro occhi erano incapaci di riconoscerlo. </a:t>
            </a:r>
          </a:p>
          <a:p>
            <a:r>
              <a:rPr lang="it-IT" sz="2800" dirty="0" smtClean="0"/>
              <a:t>Ed egli disse loro: </a:t>
            </a:r>
            <a:r>
              <a:rPr lang="it-IT" sz="2800" b="1" dirty="0" smtClean="0"/>
              <a:t>«Che sono questi discorsi che state facendo fra voi durante il cammino?»</a:t>
            </a:r>
            <a:r>
              <a:rPr lang="it-IT" sz="2800" dirty="0" smtClean="0"/>
              <a:t>.</a:t>
            </a:r>
            <a:endParaRPr lang="it-IT" sz="2800" i="1" dirty="0" smtClean="0"/>
          </a:p>
          <a:p>
            <a:pPr algn="r"/>
            <a:endParaRPr lang="it-IT" sz="2800" i="1" dirty="0" smtClean="0"/>
          </a:p>
          <a:p>
            <a:pPr algn="r"/>
            <a:r>
              <a:rPr lang="it-IT" sz="2800" i="1" dirty="0" err="1" smtClean="0"/>
              <a:t>Lc</a:t>
            </a:r>
            <a:r>
              <a:rPr lang="it-IT" sz="2800" i="1" dirty="0" smtClean="0"/>
              <a:t> 24,15-17</a:t>
            </a:r>
          </a:p>
          <a:p>
            <a:pPr algn="r"/>
            <a:endParaRPr lang="it-IT" sz="2800" i="1" dirty="0" smtClean="0"/>
          </a:p>
          <a:p>
            <a:endParaRPr lang="it-IT" sz="2800" dirty="0" smtClean="0"/>
          </a:p>
          <a:p>
            <a:r>
              <a:rPr lang="it-IT" sz="2800" dirty="0" smtClean="0"/>
              <a:t>Le domande lasciano </a:t>
            </a:r>
            <a:r>
              <a:rPr lang="it-IT" sz="2800" b="1" dirty="0" smtClean="0"/>
              <a:t>l’altro libero</a:t>
            </a:r>
            <a:r>
              <a:rPr lang="it-IT" sz="2800" dirty="0" smtClean="0"/>
              <a:t> di fare il percorso per capire, rispettano l’altro, i suoi tempi.</a:t>
            </a:r>
            <a:endParaRPr lang="it-IT" sz="2800" i="1" dirty="0" smtClean="0"/>
          </a:p>
          <a:p>
            <a:pPr algn="r"/>
            <a:endParaRPr lang="it-IT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3568" y="474345"/>
            <a:ext cx="799288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Con le relazioni</a:t>
            </a:r>
          </a:p>
          <a:p>
            <a:endParaRPr lang="it-IT" sz="1600" dirty="0" smtClean="0"/>
          </a:p>
          <a:p>
            <a:r>
              <a:rPr lang="it-IT" sz="2400" dirty="0" smtClean="0"/>
              <a:t>Mentre andava per la strada, un tale gli corse incontro e, gettandosi in ginocchio davanti a lui, gli domandò: «Maestro buono, che cosa devo fare per avere in eredità la vita eterna?». Gesù gli disse: «</a:t>
            </a:r>
            <a:r>
              <a:rPr lang="it-IT" sz="2400" b="1" dirty="0" smtClean="0"/>
              <a:t>Perché mi chiami buono? </a:t>
            </a:r>
            <a:r>
              <a:rPr lang="it-IT" sz="2400" dirty="0" smtClean="0"/>
              <a:t>Nessuno è buono, se non Dio solo. Tu conosci i comandamenti: Non uccidere, non commettere adulterio, non rubare, non testimoniare il falso, non frodare, onora tuo padre e tua madre». Egli allora gli disse: «Maestro, tutte queste cose le ho osservate fin dalla mia giovinezza». Allora </a:t>
            </a:r>
            <a:r>
              <a:rPr lang="it-IT" sz="2400" b="1" dirty="0" smtClean="0"/>
              <a:t>Gesù fissò lo sguardo su di lui, lo amò </a:t>
            </a:r>
            <a:r>
              <a:rPr lang="it-IT" sz="2400" dirty="0" smtClean="0"/>
              <a:t>e gli disse: «Una cosa sola ti manca: va', vendi quello che hai e dallo ai poveri, e avrai un tesoro in cielo; </a:t>
            </a:r>
            <a:r>
              <a:rPr lang="it-IT" sz="2400" b="1" dirty="0" smtClean="0"/>
              <a:t>e vieni! </a:t>
            </a:r>
            <a:r>
              <a:rPr lang="it-IT" sz="2400" b="1" dirty="0" err="1" smtClean="0"/>
              <a:t>Seguimi</a:t>
            </a:r>
            <a:r>
              <a:rPr lang="it-IT" sz="2400" b="1" dirty="0" smtClean="0"/>
              <a:t>!</a:t>
            </a:r>
            <a:r>
              <a:rPr lang="it-IT" sz="2400" dirty="0" smtClean="0"/>
              <a:t>». Ma a queste parole </a:t>
            </a:r>
            <a:r>
              <a:rPr lang="it-IT" sz="2400" b="1" dirty="0" smtClean="0"/>
              <a:t>egli si fece scuro in volto e se ne andò </a:t>
            </a:r>
            <a:r>
              <a:rPr lang="it-IT" sz="2400" dirty="0" smtClean="0"/>
              <a:t>rattristato; possedeva infatti molti beni.</a:t>
            </a:r>
          </a:p>
          <a:p>
            <a:pPr algn="r"/>
            <a:endParaRPr lang="it-IT" i="1" dirty="0" smtClean="0"/>
          </a:p>
          <a:p>
            <a:pPr algn="r"/>
            <a:r>
              <a:rPr lang="it-IT" i="1" dirty="0" smtClean="0"/>
              <a:t>Mc 10,17-22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27584" y="548680"/>
            <a:ext cx="777686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/>
              <a:t>Alcune precauzioni</a:t>
            </a:r>
          </a:p>
          <a:p>
            <a:pPr algn="ctr"/>
            <a:endParaRPr lang="it-IT" sz="2800" b="1" i="1" dirty="0" smtClean="0"/>
          </a:p>
          <a:p>
            <a:pPr marL="271463" indent="-271463">
              <a:spcAft>
                <a:spcPts val="1200"/>
              </a:spcAft>
              <a:buFont typeface="Arial" pitchFamily="34" charset="0"/>
              <a:buChar char="•"/>
            </a:pPr>
            <a:r>
              <a:rPr lang="it-IT" sz="2800" dirty="0" smtClean="0"/>
              <a:t>Verificare costantemente </a:t>
            </a:r>
            <a:r>
              <a:rPr lang="it-IT" sz="2800" b="1" dirty="0" smtClean="0"/>
              <a:t>il proprio modo </a:t>
            </a:r>
            <a:r>
              <a:rPr lang="it-IT" sz="2800" dirty="0" smtClean="0"/>
              <a:t>di comunicare</a:t>
            </a:r>
          </a:p>
          <a:p>
            <a:pPr marL="271463" indent="-271463">
              <a:spcAft>
                <a:spcPts val="1200"/>
              </a:spcAft>
              <a:buFont typeface="Arial" pitchFamily="34" charset="0"/>
              <a:buChar char="•"/>
            </a:pPr>
            <a:r>
              <a:rPr lang="it-IT" sz="2800" dirty="0" smtClean="0"/>
              <a:t>Ricordarsi che </a:t>
            </a:r>
            <a:r>
              <a:rPr lang="it-IT" sz="2800" b="1" dirty="0" smtClean="0"/>
              <a:t>l’altro è diverso </a:t>
            </a:r>
            <a:r>
              <a:rPr lang="it-IT" sz="2800" dirty="0" smtClean="0"/>
              <a:t>da me</a:t>
            </a:r>
          </a:p>
          <a:p>
            <a:pPr marL="271463" indent="-271463">
              <a:spcAft>
                <a:spcPts val="1200"/>
              </a:spcAft>
              <a:buFont typeface="Arial" pitchFamily="34" charset="0"/>
              <a:buChar char="•"/>
            </a:pPr>
            <a:r>
              <a:rPr lang="it-IT" sz="2800" dirty="0" smtClean="0"/>
              <a:t>Comunicare è sempre un </a:t>
            </a:r>
            <a:r>
              <a:rPr lang="it-IT" sz="2800" b="1" dirty="0" smtClean="0"/>
              <a:t>rivelarsi</a:t>
            </a:r>
            <a:r>
              <a:rPr lang="it-IT" sz="2800" dirty="0" smtClean="0"/>
              <a:t>, un mostrarsi per quello che si è</a:t>
            </a:r>
          </a:p>
          <a:p>
            <a:pPr marL="271463" indent="-271463">
              <a:spcAft>
                <a:spcPts val="1200"/>
              </a:spcAft>
              <a:buFont typeface="Arial" pitchFamily="34" charset="0"/>
              <a:buChar char="•"/>
            </a:pPr>
            <a:r>
              <a:rPr lang="it-IT" sz="2800" dirty="0" smtClean="0"/>
              <a:t>Comunicare è sempre </a:t>
            </a:r>
            <a:r>
              <a:rPr lang="it-IT" sz="2800" b="1" dirty="0" smtClean="0"/>
              <a:t>rischioso</a:t>
            </a:r>
          </a:p>
          <a:p>
            <a:pPr marL="271463" indent="-271463">
              <a:spcAft>
                <a:spcPts val="1200"/>
              </a:spcAft>
              <a:buFont typeface="Arial" pitchFamily="34" charset="0"/>
              <a:buChar char="•"/>
            </a:pPr>
            <a:r>
              <a:rPr lang="it-IT" sz="2800" dirty="0" smtClean="0"/>
              <a:t>Quando contenuto e relazione coincidono si genera la </a:t>
            </a:r>
            <a:r>
              <a:rPr lang="it-IT" sz="2800" b="1" dirty="0" smtClean="0"/>
              <a:t>fiducia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55576" y="1196752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Quello che abbiamo veduto e udito, noi lo annunciamo anche a voi, perché anche voi siate </a:t>
            </a:r>
          </a:p>
          <a:p>
            <a:r>
              <a:rPr lang="it-IT" sz="2800" b="1" dirty="0" smtClean="0"/>
              <a:t>in comunione con noi</a:t>
            </a:r>
            <a:r>
              <a:rPr lang="it-IT" sz="2800" dirty="0" smtClean="0"/>
              <a:t>.				</a:t>
            </a:r>
            <a:r>
              <a:rPr lang="it-IT" i="1" dirty="0" smtClean="0"/>
              <a:t>1 </a:t>
            </a:r>
            <a:r>
              <a:rPr lang="it-IT" i="1" dirty="0" err="1" smtClean="0"/>
              <a:t>Gv</a:t>
            </a:r>
            <a:r>
              <a:rPr lang="it-IT" i="1" dirty="0" smtClean="0"/>
              <a:t> 1,3</a:t>
            </a:r>
          </a:p>
        </p:txBody>
      </p:sp>
      <p:pic>
        <p:nvPicPr>
          <p:cNvPr id="7180" name="Picture 12" descr="http://alyssaphillipsinc.com/wp-content/uploads/2011/09/dreamstime_m_12053649-e1316369981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996952"/>
            <a:ext cx="6108292" cy="3113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7544" y="980728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La parola </a:t>
            </a:r>
            <a:r>
              <a:rPr lang="it-IT" sz="2800" i="1" dirty="0" smtClean="0"/>
              <a:t>comunicazione</a:t>
            </a:r>
            <a:r>
              <a:rPr lang="it-IT" sz="2800" dirty="0" smtClean="0"/>
              <a:t> </a:t>
            </a:r>
          </a:p>
          <a:p>
            <a:pPr algn="ctr"/>
            <a:r>
              <a:rPr lang="it-IT" sz="2800" dirty="0" smtClean="0"/>
              <a:t>è un composto di tre termini:</a:t>
            </a:r>
          </a:p>
          <a:p>
            <a:pPr algn="ctr">
              <a:lnSpc>
                <a:spcPct val="200000"/>
              </a:lnSpc>
            </a:pPr>
            <a:r>
              <a:rPr lang="it-IT" sz="2800" b="1" dirty="0" err="1" smtClean="0"/>
              <a:t>cum</a:t>
            </a:r>
            <a:r>
              <a:rPr lang="it-IT" sz="2800" b="1" dirty="0" smtClean="0"/>
              <a:t> </a:t>
            </a:r>
            <a:r>
              <a:rPr lang="it-IT" sz="2800" dirty="0" smtClean="0"/>
              <a:t>= insieme</a:t>
            </a:r>
          </a:p>
          <a:p>
            <a:pPr algn="ctr">
              <a:lnSpc>
                <a:spcPct val="200000"/>
              </a:lnSpc>
            </a:pPr>
            <a:r>
              <a:rPr lang="it-IT" sz="2800" b="1" dirty="0" err="1" smtClean="0"/>
              <a:t>munus</a:t>
            </a:r>
            <a:r>
              <a:rPr lang="it-IT" sz="2800" b="1" dirty="0" smtClean="0"/>
              <a:t> </a:t>
            </a:r>
            <a:r>
              <a:rPr lang="it-IT" sz="2800" dirty="0" smtClean="0"/>
              <a:t>= ufficio/compito</a:t>
            </a:r>
          </a:p>
          <a:p>
            <a:pPr algn="ctr">
              <a:lnSpc>
                <a:spcPct val="200000"/>
              </a:lnSpc>
            </a:pPr>
            <a:r>
              <a:rPr lang="it-IT" sz="2800" b="1" dirty="0" err="1" smtClean="0"/>
              <a:t>actio</a:t>
            </a:r>
            <a:r>
              <a:rPr lang="it-IT" sz="2800" dirty="0" smtClean="0"/>
              <a:t> = azione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692697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Accanto alla comunicazione verbale c’è anche</a:t>
            </a:r>
          </a:p>
          <a:p>
            <a:pPr algn="ctr"/>
            <a:r>
              <a:rPr lang="it-IT" sz="2800" dirty="0" smtClean="0"/>
              <a:t> la comunicazione non verbale. </a:t>
            </a:r>
            <a:endParaRPr lang="it-IT" sz="2000" dirty="0"/>
          </a:p>
        </p:txBody>
      </p:sp>
      <p:pic>
        <p:nvPicPr>
          <p:cNvPr id="35842" name="Picture 2" descr="http://www.linguaggiodelcorpo.com/wp-content/uploads/bimbo-che-r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132856"/>
            <a:ext cx="531638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71600" y="980728"/>
            <a:ext cx="7272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La comunicazione si muove sempre </a:t>
            </a:r>
            <a:r>
              <a:rPr lang="it-IT" sz="2800" i="1" dirty="0" smtClean="0"/>
              <a:t>su due livelli</a:t>
            </a:r>
            <a:r>
              <a:rPr lang="it-IT" sz="2800" dirty="0" smtClean="0"/>
              <a:t>: </a:t>
            </a:r>
          </a:p>
          <a:p>
            <a:pPr algn="ctr"/>
            <a:endParaRPr lang="it-IT" sz="2800" dirty="0" smtClean="0"/>
          </a:p>
          <a:p>
            <a:pPr marL="361950" indent="-361950">
              <a:buFont typeface="Wingdings" pitchFamily="2" charset="2"/>
              <a:buChar char="§"/>
            </a:pPr>
            <a:r>
              <a:rPr lang="it-IT" sz="2800" dirty="0" smtClean="0"/>
              <a:t> uno di </a:t>
            </a:r>
            <a:r>
              <a:rPr lang="it-IT" sz="2800" b="1" dirty="0" smtClean="0"/>
              <a:t>contenuto</a:t>
            </a:r>
            <a:r>
              <a:rPr lang="it-IT" sz="2800" dirty="0" smtClean="0"/>
              <a:t>: la notizia oggettiva in sé, il dato, l’informazione, l’argomento.</a:t>
            </a:r>
          </a:p>
          <a:p>
            <a:pPr marL="361950" indent="-361950"/>
            <a:endParaRPr lang="it-IT" sz="2800" dirty="0" smtClean="0"/>
          </a:p>
          <a:p>
            <a:pPr marL="361950" indent="-361950">
              <a:buFont typeface="Wingdings" pitchFamily="2" charset="2"/>
              <a:buChar char="§"/>
            </a:pPr>
            <a:r>
              <a:rPr lang="it-IT" sz="2800" dirty="0" smtClean="0"/>
              <a:t> uno di </a:t>
            </a:r>
            <a:r>
              <a:rPr lang="it-IT" sz="2800" b="1" dirty="0" smtClean="0"/>
              <a:t>relazione</a:t>
            </a:r>
            <a:r>
              <a:rPr lang="it-IT" sz="2800" dirty="0" smtClean="0"/>
              <a:t>: cioè il modo soggettivo di esprimere il contenuto.</a:t>
            </a:r>
            <a:endParaRPr lang="it-IT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48404" y="764704"/>
            <a:ext cx="6906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dirty="0" smtClean="0"/>
              <a:t>In che senso Gesù è il </a:t>
            </a:r>
            <a:r>
              <a:rPr lang="it-IT" sz="2800" b="1" dirty="0" smtClean="0"/>
              <a:t>perfetto comunicatore</a:t>
            </a:r>
            <a:r>
              <a:rPr lang="it-IT" sz="2800" dirty="0" smtClean="0"/>
              <a:t>?</a:t>
            </a:r>
            <a:endParaRPr lang="it-IT" sz="2800" dirty="0"/>
          </a:p>
        </p:txBody>
      </p:sp>
      <p:sp>
        <p:nvSpPr>
          <p:cNvPr id="5" name="Rettangolo 4"/>
          <p:cNvSpPr/>
          <p:nvPr/>
        </p:nvSpPr>
        <p:spPr>
          <a:xfrm>
            <a:off x="2915816" y="1719967"/>
            <a:ext cx="61206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600" dirty="0" smtClean="0"/>
              <a:t>Risposi: "Ahimè, Signore Dio!</a:t>
            </a:r>
          </a:p>
          <a:p>
            <a:r>
              <a:rPr lang="it-IT" sz="2600" dirty="0" smtClean="0"/>
              <a:t>Ecco, io non so parlare, </a:t>
            </a:r>
          </a:p>
          <a:p>
            <a:r>
              <a:rPr lang="it-IT" sz="2600" dirty="0" smtClean="0"/>
              <a:t>perché sono giovane".</a:t>
            </a:r>
          </a:p>
          <a:p>
            <a:r>
              <a:rPr lang="it-IT" sz="2600" dirty="0" smtClean="0"/>
              <a:t>Ma il Signore mi disse: "Non dire: </a:t>
            </a:r>
          </a:p>
          <a:p>
            <a:r>
              <a:rPr lang="it-IT" sz="2600" dirty="0" smtClean="0"/>
              <a:t>"Sono giovane". Tu andrai </a:t>
            </a:r>
          </a:p>
          <a:p>
            <a:r>
              <a:rPr lang="it-IT" sz="2600" dirty="0" smtClean="0"/>
              <a:t>da tutti coloro a cui ti manderò e dirai tutto quello che io ti ordinerò.</a:t>
            </a:r>
          </a:p>
          <a:p>
            <a:pPr algn="r"/>
            <a:r>
              <a:rPr lang="it-IT" i="1" dirty="0" err="1" smtClean="0"/>
              <a:t>Ger</a:t>
            </a:r>
            <a:r>
              <a:rPr lang="it-IT" i="1" dirty="0" smtClean="0"/>
              <a:t> 1,6-7</a:t>
            </a:r>
            <a:endParaRPr lang="it-IT" i="1" dirty="0"/>
          </a:p>
        </p:txBody>
      </p:sp>
      <p:pic>
        <p:nvPicPr>
          <p:cNvPr id="26626" name="Picture 2" descr="Il Profeta Geremia - Michelange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2232248" cy="2962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59632" y="1628800"/>
            <a:ext cx="691276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Dio, che molte volte e in diversi modi nei tempi antichi aveva parlato ai padri per mezzo dei profeti, ultimamente, in questi giorni, ha parlato a noi per mezzo del Figlio .</a:t>
            </a:r>
          </a:p>
          <a:p>
            <a:endParaRPr lang="it-IT" sz="2800" i="1" dirty="0" smtClean="0"/>
          </a:p>
          <a:p>
            <a:pPr algn="r"/>
            <a:r>
              <a:rPr lang="it-IT" i="1" dirty="0" smtClean="0"/>
              <a:t>Ebrei 1,1-2</a:t>
            </a:r>
            <a:endParaRPr lang="it-IT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47664" y="4293096"/>
            <a:ext cx="62646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E il Verbo si fece carne</a:t>
            </a:r>
          </a:p>
          <a:p>
            <a:r>
              <a:rPr lang="it-IT" sz="2800" dirty="0" smtClean="0"/>
              <a:t>e venne ad abitare in mezzo a noi;</a:t>
            </a:r>
          </a:p>
          <a:p>
            <a:r>
              <a:rPr lang="it-IT" sz="2800" dirty="0" smtClean="0"/>
              <a:t>e noi abbiamo contemplato la sua gloria. </a:t>
            </a:r>
          </a:p>
          <a:p>
            <a:endParaRPr lang="it-IT" sz="2000" dirty="0" smtClean="0"/>
          </a:p>
          <a:p>
            <a:pPr algn="r"/>
            <a:r>
              <a:rPr lang="it-IT" sz="2000" i="1" dirty="0" smtClean="0"/>
              <a:t>prologo di Giovanni</a:t>
            </a:r>
          </a:p>
        </p:txBody>
      </p:sp>
      <p:pic>
        <p:nvPicPr>
          <p:cNvPr id="22530" name="Picture 2" descr="http://www.taday.ru/data/2011/12/16/1233304214/rozhdest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48680"/>
            <a:ext cx="5184576" cy="3459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3568" y="764704"/>
            <a:ext cx="7560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Quello che era da principio, quello che noi abbiamo udito, quello che abbiamo veduto con i nostri occhi, quello che contemplammo e che le nostre mani toccarono del Verbo della vita la vita infatti si manifestò, noi l'abbiamo veduta e di ciò diamo testimonianza e vi annunciamo la vita eterna, che era presso il Padre e che si manifestò a noi , quello che abbiamo veduto e udito, noi lo annunciamo anche a voi, perché anche voi siate in comunione con noi.</a:t>
            </a:r>
          </a:p>
          <a:p>
            <a:pPr algn="r"/>
            <a:r>
              <a:rPr lang="it-IT" i="1" dirty="0" smtClean="0"/>
              <a:t>1 </a:t>
            </a:r>
            <a:r>
              <a:rPr lang="it-IT" i="1" dirty="0" err="1" smtClean="0"/>
              <a:t>Gv</a:t>
            </a:r>
            <a:r>
              <a:rPr lang="it-IT" i="1" dirty="0" smtClean="0"/>
              <a:t> 1,1-3</a:t>
            </a:r>
            <a:endParaRPr lang="it-IT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1224</Words>
  <Application>Microsoft Office PowerPoint</Application>
  <PresentationFormat>Presentazione su schermo (4:3)</PresentationFormat>
  <Paragraphs>181</Paragraphs>
  <Slides>28</Slides>
  <Notes>28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Stefano</dc:creator>
  <cp:lastModifiedBy>Utente</cp:lastModifiedBy>
  <cp:revision>41</cp:revision>
  <dcterms:created xsi:type="dcterms:W3CDTF">2015-02-23T20:21:21Z</dcterms:created>
  <dcterms:modified xsi:type="dcterms:W3CDTF">2015-02-28T08:28:05Z</dcterms:modified>
</cp:coreProperties>
</file>